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8" r:id="rId4"/>
    <p:sldId id="319" r:id="rId5"/>
    <p:sldId id="282" r:id="rId6"/>
    <p:sldId id="270" r:id="rId7"/>
    <p:sldId id="274" r:id="rId8"/>
    <p:sldId id="335" r:id="rId9"/>
    <p:sldId id="329" r:id="rId10"/>
    <p:sldId id="334" r:id="rId11"/>
    <p:sldId id="322" r:id="rId12"/>
    <p:sldId id="323" r:id="rId13"/>
    <p:sldId id="324" r:id="rId14"/>
    <p:sldId id="325" r:id="rId15"/>
    <p:sldId id="327" r:id="rId16"/>
    <p:sldId id="328" r:id="rId17"/>
    <p:sldId id="338" r:id="rId18"/>
    <p:sldId id="339" r:id="rId19"/>
    <p:sldId id="340" r:id="rId20"/>
    <p:sldId id="317" r:id="rId21"/>
    <p:sldId id="302" r:id="rId22"/>
    <p:sldId id="26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00"/>
    <a:srgbClr val="9C1D10"/>
    <a:srgbClr val="AA460E"/>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64" autoAdjust="0"/>
  </p:normalViewPr>
  <p:slideViewPr>
    <p:cSldViewPr>
      <p:cViewPr>
        <p:scale>
          <a:sx n="66" d="100"/>
          <a:sy n="66" d="100"/>
        </p:scale>
        <p:origin x="-1506" y="12"/>
      </p:cViewPr>
      <p:guideLst>
        <p:guide orient="horz" pos="2160"/>
        <p:guide pos="2880"/>
      </p:guideLst>
    </p:cSldViewPr>
  </p:slideViewPr>
  <p:notesTextViewPr>
    <p:cViewPr>
      <p:scale>
        <a:sx n="100" d="100"/>
        <a:sy n="100" d="100"/>
      </p:scale>
      <p:origin x="0" y="0"/>
    </p:cViewPr>
  </p:notesTextViewPr>
  <p:notesViewPr>
    <p:cSldViewPr>
      <p:cViewPr>
        <p:scale>
          <a:sx n="150" d="100"/>
          <a:sy n="150" d="100"/>
        </p:scale>
        <p:origin x="-81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anney\Desktop\P&#244;le%20BDM\Projets\SCI_Illiadimmo_Saint_Barnabe_a_Marseille_12\Instruction\Phase%20Conception\Carnet%20de%20bord_65%20St%20Barnab&#23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4"/>
  <c:chart>
    <c:autoTitleDeleted val="1"/>
    <c:plotArea>
      <c:layout>
        <c:manualLayout>
          <c:layoutTarget val="inner"/>
          <c:xMode val="edge"/>
          <c:yMode val="edge"/>
          <c:x val="0.32531380753138123"/>
          <c:y val="0.17935702199661588"/>
          <c:w val="0.34623430962343127"/>
          <c:h val="0.56006768189509248"/>
        </c:manualLayout>
      </c:layout>
      <c:radarChart>
        <c:radarStyle val="filled"/>
        <c:ser>
          <c:idx val="2"/>
          <c:order val="0"/>
          <c:tx>
            <c:strRef>
              <c:f>'Auto-évaluation T-N'!$AD$6:$AF$6</c:f>
              <c:strCache>
                <c:ptCount val="1"/>
                <c:pt idx="0">
                  <c:v>Phase Conception</c:v>
                </c:pt>
              </c:strCache>
            </c:strRef>
          </c:tx>
          <c:spPr>
            <a:solidFill>
              <a:srgbClr val="C0504D">
                <a:alpha val="80000"/>
              </a:srgbClr>
            </a:solidFill>
            <a:ln>
              <a:solidFill>
                <a:schemeClr val="accent2"/>
              </a:solidFill>
            </a:ln>
          </c:spPr>
          <c:cat>
            <c:strRef>
              <c:f>'Auto-évaluation T-N'!$AC$8:$AC$12</c:f>
              <c:strCache>
                <c:ptCount val="5"/>
                <c:pt idx="0">
                  <c:v>Le projet dans son territoire</c:v>
                </c:pt>
                <c:pt idx="1">
                  <c:v>Les matériaux et le chantier</c:v>
                </c:pt>
                <c:pt idx="2">
                  <c:v>Economies et sobriété d'usage</c:v>
                </c:pt>
                <c:pt idx="3">
                  <c:v>Confort et santé à l'intérieur</c:v>
                </c:pt>
                <c:pt idx="4">
                  <c:v>Réussir son projet de BDM</c:v>
                </c:pt>
              </c:strCache>
            </c:strRef>
          </c:cat>
          <c:val>
            <c:numRef>
              <c:f>'Auto-évaluation T-N'!$AF$8:$AF$12</c:f>
              <c:numCache>
                <c:formatCode>General</c:formatCode>
                <c:ptCount val="5"/>
                <c:pt idx="0">
                  <c:v>100</c:v>
                </c:pt>
                <c:pt idx="1">
                  <c:v>100</c:v>
                </c:pt>
                <c:pt idx="2">
                  <c:v>83.333333333333258</c:v>
                </c:pt>
                <c:pt idx="3">
                  <c:v>40</c:v>
                </c:pt>
                <c:pt idx="4">
                  <c:v>100</c:v>
                </c:pt>
              </c:numCache>
            </c:numRef>
          </c:val>
        </c:ser>
        <c:ser>
          <c:idx val="0"/>
          <c:order val="1"/>
          <c:tx>
            <c:strRef>
              <c:f>'Auto-évaluation T-N'!$AG$6:$AI$6</c:f>
              <c:strCache>
                <c:ptCount val="1"/>
                <c:pt idx="0">
                  <c:v>Phase Réalisation</c:v>
                </c:pt>
              </c:strCache>
            </c:strRef>
          </c:tx>
          <c:spPr>
            <a:solidFill>
              <a:srgbClr val="9BBB59">
                <a:alpha val="80000"/>
              </a:srgbClr>
            </a:solidFill>
            <a:ln>
              <a:solidFill>
                <a:schemeClr val="accent3"/>
              </a:solidFill>
            </a:ln>
          </c:spPr>
          <c:cat>
            <c:strRef>
              <c:f>'Auto-évaluation T-N'!$AC$8:$AC$12</c:f>
              <c:strCache>
                <c:ptCount val="5"/>
                <c:pt idx="0">
                  <c:v>Le projet dans son territoire</c:v>
                </c:pt>
                <c:pt idx="1">
                  <c:v>Les matériaux et le chantier</c:v>
                </c:pt>
                <c:pt idx="2">
                  <c:v>Economies et sobriété d'usage</c:v>
                </c:pt>
                <c:pt idx="3">
                  <c:v>Confort et santé à l'intérieur</c:v>
                </c:pt>
                <c:pt idx="4">
                  <c:v>Réussir son projet de BDM</c:v>
                </c:pt>
              </c:strCache>
            </c:strRef>
          </c:cat>
          <c:val>
            <c:numRef>
              <c:f>'Auto-évaluation T-N'!$AI$8:$AI$12</c:f>
            </c:numRef>
          </c:val>
        </c:ser>
        <c:ser>
          <c:idx val="1"/>
          <c:order val="2"/>
          <c:tx>
            <c:strRef>
              <c:f>'Auto-évaluation T-N'!$AJ$6:$AL$6</c:f>
              <c:strCache>
                <c:ptCount val="1"/>
                <c:pt idx="0">
                  <c:v>Phase Fonctionnement</c:v>
                </c:pt>
              </c:strCache>
            </c:strRef>
          </c:tx>
          <c:spPr>
            <a:solidFill>
              <a:srgbClr val="1F497D">
                <a:alpha val="80000"/>
              </a:srgbClr>
            </a:solidFill>
            <a:ln>
              <a:solidFill>
                <a:schemeClr val="tx2"/>
              </a:solidFill>
            </a:ln>
          </c:spPr>
          <c:val>
            <c:numRef>
              <c:f>'Auto-évaluation T-N'!$AL$8:$AL$12</c:f>
            </c:numRef>
          </c:val>
        </c:ser>
        <c:axId val="70290816"/>
        <c:axId val="70304896"/>
      </c:radarChart>
      <c:catAx>
        <c:axId val="70290816"/>
        <c:scaling>
          <c:orientation val="minMax"/>
        </c:scaling>
        <c:axPos val="b"/>
        <c:majorGridlines/>
        <c:numFmt formatCode="General" sourceLinked="1"/>
        <c:tickLblPos val="nextTo"/>
        <c:txPr>
          <a:bodyPr rot="0" vert="horz"/>
          <a:lstStyle/>
          <a:p>
            <a:pPr>
              <a:defRPr sz="1600" b="0" i="0" u="none" strike="noStrike" baseline="0">
                <a:solidFill>
                  <a:srgbClr val="000000"/>
                </a:solidFill>
                <a:latin typeface="Calibri"/>
                <a:ea typeface="Calibri"/>
                <a:cs typeface="Calibri"/>
              </a:defRPr>
            </a:pPr>
            <a:endParaRPr lang="fr-FR"/>
          </a:p>
        </c:txPr>
        <c:crossAx val="70304896"/>
        <c:crosses val="autoZero"/>
        <c:lblAlgn val="ctr"/>
        <c:lblOffset val="100"/>
      </c:catAx>
      <c:valAx>
        <c:axId val="70304896"/>
        <c:scaling>
          <c:orientation val="minMax"/>
          <c:max val="100"/>
          <c:min val="0"/>
        </c:scaling>
        <c:axPos val="l"/>
        <c:majorGridlines/>
        <c:numFmt formatCode="General" sourceLinked="1"/>
        <c:majorTickMark val="cross"/>
        <c:tickLblPos val="nextTo"/>
        <c:txPr>
          <a:bodyPr rot="0" vert="horz"/>
          <a:lstStyle/>
          <a:p>
            <a:pPr>
              <a:defRPr sz="1400" b="0" i="0" u="none" strike="noStrike" baseline="0">
                <a:solidFill>
                  <a:srgbClr val="000000"/>
                </a:solidFill>
                <a:latin typeface="Calibri"/>
                <a:ea typeface="Calibri"/>
                <a:cs typeface="Calibri"/>
              </a:defRPr>
            </a:pPr>
            <a:endParaRPr lang="fr-FR"/>
          </a:p>
        </c:txPr>
        <c:crossAx val="70290816"/>
        <c:crosses val="autoZero"/>
        <c:crossBetween val="between"/>
        <c:majorUnit val="10"/>
      </c:valAx>
    </c:plotArea>
    <c:legend>
      <c:legendPos val="r"/>
      <c:layout>
        <c:manualLayout>
          <c:xMode val="edge"/>
          <c:yMode val="edge"/>
          <c:x val="0.38075313807531375"/>
          <c:y val="0.76818950930626051"/>
          <c:w val="0.22071129707113013"/>
          <c:h val="7.7834179357022096E-2"/>
        </c:manualLayout>
      </c:layout>
      <c:txPr>
        <a:bodyPr/>
        <a:lstStyle/>
        <a:p>
          <a:pPr>
            <a:defRPr sz="1800" b="0" i="0" u="none" strike="noStrike" baseline="0">
              <a:solidFill>
                <a:srgbClr val="000000"/>
              </a:solidFill>
              <a:latin typeface="Calibri"/>
              <a:ea typeface="Calibri"/>
              <a:cs typeface="Calibri"/>
            </a:defRPr>
          </a:pPr>
          <a:endParaRPr lang="fr-FR"/>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Bâtiments Durables Méditerranéens</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D6BAA0-62F6-4FC2-92A2-4E549542D198}" type="datetimeFigureOut">
              <a:rPr lang="fr-FR" smtClean="0"/>
              <a:pPr/>
              <a:t>21/10/2010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1E9F5F-351E-4957-B59C-8EC17B3A55F0}" type="slidenum">
              <a:rPr lang="fr-FR" smtClean="0"/>
              <a:pPr/>
              <a:t>‹N°›</a:t>
            </a:fld>
            <a:endParaRPr lang="fr-FR"/>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smtClean="0"/>
              <a:t>Bâtiments Durables Méditerranéens</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0DC6C-09BB-4CDC-BF7E-4DA50417E83B}" type="datetimeFigureOut">
              <a:rPr lang="fr-FR" smtClean="0"/>
              <a:pPr/>
              <a:t>21/10/2010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BEABE-6437-4F05-90F6-0EFD9349FCA8}" type="slidenum">
              <a:rPr lang="fr-FR" smtClean="0"/>
              <a:pPr/>
              <a:t>‹N°›</a:t>
            </a:fld>
            <a:endParaRPr lang="fr-FR"/>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61BEABE-6437-4F05-90F6-0EFD9349FCA8}" type="slidenum">
              <a:rPr lang="fr-FR" smtClean="0"/>
              <a:pPr/>
              <a:t>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e l'en-tête 5"/>
          <p:cNvSpPr>
            <a:spLocks noGrp="1"/>
          </p:cNvSpPr>
          <p:nvPr>
            <p:ph type="hdr" sz="quarter" idx="12"/>
          </p:nvPr>
        </p:nvSpPr>
        <p:spPr/>
        <p:txBody>
          <a:bodyPr/>
          <a:lstStyle/>
          <a:p>
            <a:r>
              <a:rPr lang="fr-FR" smtClean="0"/>
              <a:t>Bâtiments Durables Méditerranéens</a:t>
            </a:r>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Occupation:</a:t>
            </a:r>
            <a:r>
              <a:rPr lang="fr-FR" baseline="0" dirty="0" smtClean="0"/>
              <a:t> 1 personne pour 12 m² de locaux</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 arbre à feuilles</a:t>
            </a:r>
            <a:r>
              <a:rPr lang="fr-FR" baseline="0" dirty="0" smtClean="0"/>
              <a:t> caduques sera planté devant la façade Sud</a:t>
            </a:r>
          </a:p>
          <a:p>
            <a:r>
              <a:rPr lang="fr-FR" baseline="0" dirty="0" smtClean="0"/>
              <a:t>La protection solaire se fait par une avancée</a:t>
            </a:r>
            <a:r>
              <a:rPr lang="fr-FR" sz="1200" kern="1200" baseline="0" dirty="0" smtClean="0">
                <a:solidFill>
                  <a:schemeClr val="tx1"/>
                </a:solidFill>
                <a:latin typeface="+mn-lt"/>
                <a:ea typeface="+mn-ea"/>
                <a:cs typeface="+mn-cs"/>
              </a:rPr>
              <a:t> du plancher supérieur et des murs latéraux. L’avancée a été calculée pour être efficace en mi saison.</a:t>
            </a:r>
          </a:p>
          <a:p>
            <a:r>
              <a:rPr lang="fr-FR" sz="1200" kern="1200" baseline="0" dirty="0" smtClean="0">
                <a:solidFill>
                  <a:schemeClr val="tx1"/>
                </a:solidFill>
                <a:latin typeface="+mn-lt"/>
                <a:ea typeface="+mn-ea"/>
                <a:cs typeface="+mn-cs"/>
              </a:rPr>
              <a:t>Au niveau 1 et 2, cette avancée est renforcée par un brise soleil</a:t>
            </a:r>
          </a:p>
          <a:p>
            <a:r>
              <a:rPr lang="fr-FR" sz="1200" kern="1200" baseline="0" dirty="0" smtClean="0">
                <a:solidFill>
                  <a:schemeClr val="tx1"/>
                </a:solidFill>
                <a:latin typeface="+mn-lt"/>
                <a:ea typeface="+mn-ea"/>
                <a:cs typeface="+mn-cs"/>
              </a:rPr>
              <a:t>Porte à faux du bloc permet de créer une protection solaire pour le local 1 </a:t>
            </a:r>
          </a:p>
          <a:p>
            <a:r>
              <a:rPr lang="fr-FR" sz="1200" kern="1200" baseline="0" dirty="0" smtClean="0">
                <a:solidFill>
                  <a:schemeClr val="tx1"/>
                </a:solidFill>
                <a:latin typeface="+mn-lt"/>
                <a:ea typeface="+mn-ea"/>
                <a:cs typeface="+mn-cs"/>
              </a:rPr>
              <a:t>Plaque </a:t>
            </a:r>
            <a:r>
              <a:rPr lang="fr-FR" sz="1200" kern="1200" baseline="0" dirty="0" err="1" smtClean="0">
                <a:solidFill>
                  <a:schemeClr val="tx1"/>
                </a:solidFill>
                <a:latin typeface="+mn-lt"/>
                <a:ea typeface="+mn-ea"/>
                <a:cs typeface="+mn-cs"/>
              </a:rPr>
              <a:t>Eternit</a:t>
            </a:r>
            <a:r>
              <a:rPr lang="fr-FR" sz="1200" kern="1200" baseline="0" dirty="0" smtClean="0">
                <a:solidFill>
                  <a:schemeClr val="tx1"/>
                </a:solidFill>
                <a:latin typeface="+mn-lt"/>
                <a:ea typeface="+mn-ea"/>
                <a:cs typeface="+mn-cs"/>
              </a:rPr>
              <a:t>: fibres organiques de synthèse et cellulose</a:t>
            </a:r>
          </a:p>
          <a:p>
            <a:r>
              <a:rPr lang="fr-FR" sz="1200" kern="1200" baseline="0" dirty="0" smtClean="0">
                <a:solidFill>
                  <a:schemeClr val="tx1"/>
                </a:solidFill>
                <a:latin typeface="+mn-lt"/>
                <a:ea typeface="+mn-ea"/>
                <a:cs typeface="+mn-cs"/>
              </a:rPr>
              <a:t>Casquette calculées pour chaque menuiseries: de 0.5 à 2.70 m</a:t>
            </a:r>
          </a:p>
          <a:p>
            <a:r>
              <a:rPr lang="fr-FR" sz="1200" kern="1200" baseline="0" dirty="0" smtClean="0">
                <a:solidFill>
                  <a:schemeClr val="tx1"/>
                </a:solidFill>
                <a:latin typeface="+mn-lt"/>
                <a:ea typeface="+mn-ea"/>
                <a:cs typeface="+mn-cs"/>
              </a:rPr>
              <a:t>Pas sur mais stores type toile </a:t>
            </a:r>
            <a:r>
              <a:rPr lang="fr-FR" sz="1200" kern="1200" baseline="0" dirty="0" err="1" smtClean="0">
                <a:solidFill>
                  <a:schemeClr val="tx1"/>
                </a:solidFill>
                <a:latin typeface="+mn-lt"/>
                <a:ea typeface="+mn-ea"/>
                <a:cs typeface="+mn-cs"/>
              </a:rPr>
              <a:t>ferrari</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62</a:t>
            </a:r>
            <a:r>
              <a:rPr lang="fr-FR" baseline="0" dirty="0" smtClean="0"/>
              <a:t> m en haut de la cage d’ascenseur</a:t>
            </a:r>
          </a:p>
          <a:p>
            <a:r>
              <a:rPr lang="fr-FR" baseline="0" dirty="0" smtClean="0"/>
              <a:t>Loggias de détente et d’été au Nord</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La façade Est: peu d’ouvertures du fait de la présence des circulations et ascenseur. Seul un bandeau horizontal est présent au niveau 1 et 2 protégés par un</a:t>
            </a:r>
          </a:p>
          <a:p>
            <a:r>
              <a:rPr lang="fr-FR" sz="1200" kern="1200" baseline="0" dirty="0" smtClean="0">
                <a:solidFill>
                  <a:schemeClr val="tx1"/>
                </a:solidFill>
                <a:latin typeface="+mn-lt"/>
                <a:ea typeface="+mn-ea"/>
                <a:cs typeface="+mn-cs"/>
              </a:rPr>
              <a:t>brise soleil vertical. Au niveau 3, ouvertures protégées par un lattis bois vertical.</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Planchers en béton pour </a:t>
            </a:r>
            <a:r>
              <a:rPr lang="fr-FR" smtClean="0"/>
              <a:t>augmenter l’inertie</a:t>
            </a:r>
          </a:p>
          <a:p>
            <a:r>
              <a:rPr lang="fr-FR" dirty="0" smtClean="0"/>
              <a:t>Panneaux Bois KLH: planches</a:t>
            </a:r>
            <a:r>
              <a:rPr lang="fr-FR" baseline="0" dirty="0" smtClean="0"/>
              <a:t> en bois massif empilées et colées entre elles</a:t>
            </a:r>
          </a:p>
          <a:p>
            <a:r>
              <a:rPr lang="fr-FR" baseline="0" dirty="0" smtClean="0"/>
              <a:t>Isolant XPS : polystyrène extrudé conçut pour les toitures </a:t>
            </a:r>
            <a:r>
              <a:rPr lang="fr-FR" baseline="0" dirty="0" err="1" smtClean="0"/>
              <a:t>végétaisées</a:t>
            </a:r>
            <a:r>
              <a:rPr lang="fr-FR" baseline="0" dirty="0" smtClean="0"/>
              <a:t> </a:t>
            </a:r>
          </a:p>
          <a:p>
            <a:r>
              <a:rPr lang="fr-FR" baseline="0" dirty="0" smtClean="0"/>
              <a:t>Polystyrène HD= Haute Densité</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Panneaux Bois KLH: planches</a:t>
            </a:r>
            <a:r>
              <a:rPr lang="fr-FR" baseline="0" dirty="0" smtClean="0"/>
              <a:t> en bois massif empilées et colées entre elles</a:t>
            </a:r>
          </a:p>
          <a:p>
            <a:r>
              <a:rPr lang="fr-FR" baseline="0" dirty="0" smtClean="0"/>
              <a:t>Isolant XPS : polystyrène extrudé conçut pour les toitures </a:t>
            </a:r>
            <a:r>
              <a:rPr lang="fr-FR" baseline="0" dirty="0" err="1" smtClean="0"/>
              <a:t>végétaisées</a:t>
            </a:r>
            <a:r>
              <a:rPr lang="fr-FR" baseline="0" dirty="0" smtClean="0"/>
              <a:t> </a:t>
            </a:r>
          </a:p>
          <a:p>
            <a:r>
              <a:rPr lang="fr-FR" baseline="0" dirty="0" smtClean="0"/>
              <a:t>Polystyrène HD= Haute Densité</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Effort d’intégration, notamment recul du bât par rapport au commerce pour animer la rue et donner plus d’intimité à la parcelle et à celles voisines</a:t>
            </a:r>
          </a:p>
          <a:p>
            <a:r>
              <a:rPr lang="fr-FR" baseline="0" dirty="0" smtClean="0"/>
              <a:t>Le projet est pensé pour créer un volume de transition entre les deux bâts voisins</a:t>
            </a:r>
          </a:p>
          <a:p>
            <a:r>
              <a:rPr lang="fr-FR" baseline="0" dirty="0" smtClean="0"/>
              <a:t>Blocs du projet disposés pour rappeler les séries de terrasses en dégradé du bâtiment voisin.</a:t>
            </a:r>
          </a:p>
          <a:p>
            <a:r>
              <a:rPr lang="fr-FR" sz="1200" kern="1200" baseline="0" dirty="0" smtClean="0">
                <a:solidFill>
                  <a:schemeClr val="tx1"/>
                </a:solidFill>
                <a:latin typeface="+mn-lt"/>
                <a:ea typeface="+mn-ea"/>
                <a:cs typeface="+mn-cs"/>
              </a:rPr>
              <a:t>le choix d’implanter une toiture </a:t>
            </a:r>
            <a:r>
              <a:rPr lang="fr-FR" sz="1200" kern="1200" baseline="0" dirty="0" err="1" smtClean="0">
                <a:solidFill>
                  <a:schemeClr val="tx1"/>
                </a:solidFill>
                <a:latin typeface="+mn-lt"/>
                <a:ea typeface="+mn-ea"/>
                <a:cs typeface="+mn-cs"/>
              </a:rPr>
              <a:t>végétalisée</a:t>
            </a:r>
            <a:r>
              <a:rPr lang="fr-FR" sz="1200" kern="1200" baseline="0" dirty="0" smtClean="0">
                <a:solidFill>
                  <a:schemeClr val="tx1"/>
                </a:solidFill>
                <a:latin typeface="+mn-lt"/>
                <a:ea typeface="+mn-ea"/>
                <a:cs typeface="+mn-cs"/>
              </a:rPr>
              <a:t> en mitoyenneté Ouest est une volonté d’offrir au voisinage une vision sur un espace vert plutôt que sur un espace minéral. Ceci est d’autant plus important que de nombreuses terrasses s’ouvrent sur ce coté du bâtiment</a:t>
            </a:r>
            <a:endParaRPr lang="fr-FR" dirty="0" smtClean="0"/>
          </a:p>
          <a:p>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Bureau de contrôle: </a:t>
            </a:r>
            <a:r>
              <a:rPr lang="fr-FR" dirty="0" err="1" smtClean="0"/>
              <a:t>Qualiconsult</a:t>
            </a:r>
            <a:endParaRPr lang="fr-FR" dirty="0" smtClean="0"/>
          </a:p>
          <a:p>
            <a:r>
              <a:rPr lang="fr-FR" dirty="0" smtClean="0"/>
              <a:t>BE</a:t>
            </a:r>
            <a:r>
              <a:rPr lang="fr-FR" baseline="0" dirty="0" smtClean="0"/>
              <a:t> bois non encore choisie</a:t>
            </a:r>
          </a:p>
          <a:p>
            <a:r>
              <a:rPr lang="fr-FR" baseline="0" dirty="0" smtClean="0"/>
              <a:t>BBC </a:t>
            </a:r>
            <a:r>
              <a:rPr lang="fr-FR" baseline="0" dirty="0" err="1" smtClean="0"/>
              <a:t>effinergie</a:t>
            </a:r>
            <a:r>
              <a:rPr lang="fr-FR" baseline="0" dirty="0" smtClean="0"/>
              <a:t> en attente de certification pour bonification du C.O.S</a:t>
            </a:r>
          </a:p>
          <a:p>
            <a:r>
              <a:rPr lang="fr-FR" sz="1200" kern="1200" baseline="0" dirty="0" smtClean="0">
                <a:solidFill>
                  <a:schemeClr val="tx1"/>
                </a:solidFill>
                <a:latin typeface="+mn-lt"/>
                <a:ea typeface="+mn-ea"/>
                <a:cs typeface="+mn-cs"/>
              </a:rPr>
              <a:t>La construction du niveau 3 est issue de la possibilité de bonification du Cos voté par la mairie de Marseille dans le cadre de bâtiments a hautes performances énergétique. La certification </a:t>
            </a:r>
            <a:r>
              <a:rPr lang="fr-FR" sz="1200" kern="1200" baseline="0" dirty="0" err="1" smtClean="0">
                <a:solidFill>
                  <a:schemeClr val="tx1"/>
                </a:solidFill>
                <a:latin typeface="+mn-lt"/>
                <a:ea typeface="+mn-ea"/>
                <a:cs typeface="+mn-cs"/>
              </a:rPr>
              <a:t>certivéa</a:t>
            </a:r>
            <a:r>
              <a:rPr lang="fr-FR" sz="1200" kern="1200" baseline="0" dirty="0" smtClean="0">
                <a:solidFill>
                  <a:schemeClr val="tx1"/>
                </a:solidFill>
                <a:latin typeface="+mn-lt"/>
                <a:ea typeface="+mn-ea"/>
                <a:cs typeface="+mn-cs"/>
              </a:rPr>
              <a:t> est en cours. Si pas de bonification, pas de projet car plus rentable.</a:t>
            </a:r>
            <a:endParaRPr lang="fr-FR" baseline="0" dirty="0" smtClean="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Phase pro DCE</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22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Montrer la </a:t>
            </a:r>
            <a:r>
              <a:rPr lang="fr-FR" baseline="0" dirty="0" err="1" smtClean="0"/>
              <a:t>cervitude</a:t>
            </a:r>
            <a:r>
              <a:rPr lang="fr-FR" baseline="0" dirty="0" smtClean="0"/>
              <a:t> de passage décalée de 8 m</a:t>
            </a:r>
          </a:p>
          <a:p>
            <a:r>
              <a:rPr lang="fr-FR" baseline="0" dirty="0" smtClean="0"/>
              <a:t>Le projet est construit sur un détachement parcellaire.</a:t>
            </a:r>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Pas d’accès aux usagers sur la toiture terrasse du dernier niveau </a:t>
            </a:r>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16</a:t>
            </a:r>
            <a:r>
              <a:rPr lang="fr-FR" baseline="0" dirty="0" smtClean="0"/>
              <a:t> places de parking dont 2 PMR</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30% de la parcelle en espaces verts: 126.40 m² de terrasses </a:t>
            </a:r>
            <a:r>
              <a:rPr lang="fr-FR" dirty="0" err="1" smtClean="0"/>
              <a:t>végétalisées</a:t>
            </a:r>
            <a:r>
              <a:rPr lang="fr-FR" dirty="0" smtClean="0"/>
              <a:t> et 132 m² d'espaces verts en pleine terre.</a:t>
            </a:r>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smtClean="0"/>
              <a:t>Montrer l’emprise du niveau supérieur</a:t>
            </a:r>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r>
              <a:rPr lang="fr-FR" smtClean="0"/>
              <a:t>Bâtiments Durables Méditerranéens</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61BEABE-6437-4F05-90F6-0EFD9349FCA8}"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D2DEC00-0473-47B6-8A04-0D5E88A50A38}" type="datetime1">
              <a:rPr lang="fr-FR" smtClean="0"/>
              <a:pPr/>
              <a:t>21/10/2010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FE62DA-3B77-4127-8DDC-3B8F482AE0B7}" type="datetime1">
              <a:rPr lang="fr-FR" smtClean="0"/>
              <a:pPr/>
              <a:t>21/10/2010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B58AA7-B549-4F98-AFB7-4DD15A5E2FAF}" type="datetime1">
              <a:rPr lang="fr-FR" smtClean="0"/>
              <a:pPr/>
              <a:t>21/10/2010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CD2DEC00-0473-47B6-8A04-0D5E88A50A38}" type="datetime1">
              <a:rPr lang="fr-FR" smtClean="0"/>
              <a:pPr/>
              <a:t>21/10/2010</a:t>
            </a:fld>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13F887-4A2B-4FF5-8C80-04FE0F0C435D}" type="datetime1">
              <a:rPr lang="fr-FR" smtClean="0"/>
              <a:pPr/>
              <a:t>21/10/2010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C5C659F-4C03-4208-858E-E6A85AA1246D}" type="datetime1">
              <a:rPr lang="fr-FR" smtClean="0"/>
              <a:pPr/>
              <a:t>21/10/2010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105C71-FF41-499B-A409-1335BA542923}" type="datetime1">
              <a:rPr lang="fr-FR" smtClean="0"/>
              <a:pPr/>
              <a:t>21/10/2010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56BD8B-8695-4E41-81EC-CFB2A66A6AB7}" type="datetime1">
              <a:rPr lang="fr-FR" smtClean="0"/>
              <a:pPr/>
              <a:t>21/10/2010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A504859-2EE4-4003-9F89-98156CB92604}" type="datetime1">
              <a:rPr lang="fr-FR" smtClean="0"/>
              <a:pPr/>
              <a:t>21/10/2010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EC1854-3FF0-423B-91D1-287A128540C3}" type="datetime1">
              <a:rPr lang="fr-FR" smtClean="0"/>
              <a:pPr/>
              <a:t>21/10/2010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1DAD5C-BBAA-459A-AF63-937CCB5C1728}" type="datetime1">
              <a:rPr lang="fr-FR" smtClean="0"/>
              <a:pPr/>
              <a:t>21/10/2010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1F877F8-E2D7-44E1-8748-3F4869A50EAF}" type="datetime1">
              <a:rPr lang="fr-FR" smtClean="0"/>
              <a:pPr/>
              <a:t>21/10/2010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602563F-B967-4FEC-813C-9C6DF61D78A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1A7DE-C7C3-463A-AC3E-70320B2B5C2A}" type="datetimeFigureOut">
              <a:rPr lang="fr-FR" smtClean="0"/>
              <a:pPr/>
              <a:t>21/10/2010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FR" dirty="0" smtClean="0"/>
              <a:t>1</a:t>
            </a:r>
            <a:endParaRPr lang="fr-FR" dirty="0"/>
          </a:p>
        </p:txBody>
      </p:sp>
      <p:pic>
        <p:nvPicPr>
          <p:cNvPr id="7" name="Image 6" descr="Word_pieddepage_bdm_V3.png"/>
          <p:cNvPicPr>
            <a:picLocks noChangeAspect="1"/>
          </p:cNvPicPr>
          <p:nvPr/>
        </p:nvPicPr>
        <p:blipFill>
          <a:blip r:embed="rId14" cstate="email"/>
          <a:stretch>
            <a:fillRect/>
          </a:stretch>
        </p:blipFill>
        <p:spPr>
          <a:xfrm>
            <a:off x="0" y="5837978"/>
            <a:ext cx="7500958" cy="1020046"/>
          </a:xfrm>
          <a:prstGeom prst="rect">
            <a:avLst/>
          </a:prstGeom>
        </p:spPr>
      </p:pic>
      <p:pic>
        <p:nvPicPr>
          <p:cNvPr id="8" name="Image 7" descr="BAT FINAL BDM V2.jpg"/>
          <p:cNvPicPr>
            <a:picLocks noChangeAspect="1"/>
          </p:cNvPicPr>
          <p:nvPr/>
        </p:nvPicPr>
        <p:blipFill>
          <a:blip r:embed="rId15" cstate="email"/>
          <a:stretch>
            <a:fillRect/>
          </a:stretch>
        </p:blipFill>
        <p:spPr>
          <a:xfrm>
            <a:off x="-32" y="-24"/>
            <a:ext cx="2744906" cy="1247781"/>
          </a:xfrm>
          <a:prstGeom prst="rect">
            <a:avLst/>
          </a:prstGeom>
        </p:spPr>
      </p:pic>
      <p:sp>
        <p:nvSpPr>
          <p:cNvPr id="9" name="ZoneTexte 8"/>
          <p:cNvSpPr txBox="1"/>
          <p:nvPr/>
        </p:nvSpPr>
        <p:spPr>
          <a:xfrm>
            <a:off x="1726543" y="-71462"/>
            <a:ext cx="5643602" cy="369332"/>
          </a:xfrm>
          <a:prstGeom prst="rect">
            <a:avLst/>
          </a:prstGeom>
          <a:noFill/>
        </p:spPr>
        <p:txBody>
          <a:bodyPr wrap="square" rtlCol="0">
            <a:spAutoFit/>
          </a:bodyPr>
          <a:lstStyle/>
          <a:p>
            <a:r>
              <a:rPr lang="fr-FR" baseline="0" dirty="0" smtClean="0">
                <a:solidFill>
                  <a:srgbClr val="AA460E"/>
                </a:solidFill>
                <a:latin typeface="+mj-lt"/>
              </a:rPr>
              <a:t>Score BDM en Conception: 83 points = niveau Or</a:t>
            </a:r>
            <a:endParaRPr lang="fr-FR" baseline="0" dirty="0">
              <a:solidFill>
                <a:srgbClr val="AA460E"/>
              </a:solidFill>
              <a:latin typeface="+mj-lt"/>
            </a:endParaRPr>
          </a:p>
        </p:txBody>
      </p:sp>
      <p:pic>
        <p:nvPicPr>
          <p:cNvPr id="10" name="Image 9" descr="Logo l'EU s'engage.jpg"/>
          <p:cNvPicPr>
            <a:picLocks noChangeAspect="1"/>
          </p:cNvPicPr>
          <p:nvPr/>
        </p:nvPicPr>
        <p:blipFill>
          <a:blip r:embed="rId16" cstate="email"/>
          <a:srcRect/>
          <a:stretch>
            <a:fillRect/>
          </a:stretch>
        </p:blipFill>
        <p:spPr>
          <a:xfrm>
            <a:off x="1667870" y="6059792"/>
            <a:ext cx="571504" cy="368827"/>
          </a:xfrm>
          <a:prstGeom prst="rect">
            <a:avLst/>
          </a:prstGeom>
        </p:spPr>
      </p:pic>
      <p:sp>
        <p:nvSpPr>
          <p:cNvPr id="11" name="ZoneTexte 10"/>
          <p:cNvSpPr txBox="1"/>
          <p:nvPr/>
        </p:nvSpPr>
        <p:spPr>
          <a:xfrm>
            <a:off x="6286512" y="6407371"/>
            <a:ext cx="1857388" cy="307777"/>
          </a:xfrm>
          <a:prstGeom prst="rect">
            <a:avLst/>
          </a:prstGeom>
          <a:noFill/>
        </p:spPr>
        <p:txBody>
          <a:bodyPr wrap="square" rtlCol="0">
            <a:spAutoFit/>
          </a:bodyPr>
          <a:lstStyle/>
          <a:p>
            <a:pPr algn="r"/>
            <a:r>
              <a:rPr lang="fr-FR" sz="1400" dirty="0" smtClean="0">
                <a:solidFill>
                  <a:schemeClr val="bg1">
                    <a:lumMod val="50000"/>
                  </a:schemeClr>
                </a:solidFill>
                <a:latin typeface="+mj-lt"/>
              </a:rPr>
              <a:t>21/10/2010</a:t>
            </a:r>
            <a:endParaRPr lang="fr-FR" sz="1400" dirty="0">
              <a:solidFill>
                <a:schemeClr val="bg1">
                  <a:lumMod val="50000"/>
                </a:schemeClr>
              </a:solidFill>
              <a:latin typeface="+mj-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t="7308"/>
          <a:stretch>
            <a:fillRect/>
          </a:stretch>
        </p:blipFill>
        <p:spPr bwMode="auto">
          <a:xfrm>
            <a:off x="0" y="1340768"/>
            <a:ext cx="4664657" cy="4710683"/>
          </a:xfrm>
          <a:prstGeom prst="rect">
            <a:avLst/>
          </a:prstGeom>
          <a:noFill/>
          <a:ln w="9525">
            <a:noFill/>
            <a:miter lim="800000"/>
            <a:headEnd/>
            <a:tailEnd/>
          </a:ln>
        </p:spPr>
      </p:pic>
      <p:sp>
        <p:nvSpPr>
          <p:cNvPr id="2" name="Titre 1"/>
          <p:cNvSpPr>
            <a:spLocks noGrp="1"/>
          </p:cNvSpPr>
          <p:nvPr>
            <p:ph type="ctrTitle"/>
          </p:nvPr>
        </p:nvSpPr>
        <p:spPr>
          <a:xfrm>
            <a:off x="4644008" y="3212976"/>
            <a:ext cx="4499992" cy="1584176"/>
          </a:xfrm>
          <a:noFill/>
          <a:scene3d>
            <a:camera prst="orthographicFront"/>
            <a:lightRig rig="threePt" dir="t"/>
          </a:scene3d>
          <a:sp3d>
            <a:bevelT/>
          </a:sp3d>
        </p:spPr>
        <p:txBody>
          <a:bodyPr lIns="0" tIns="0" rIns="0" bIns="0">
            <a:noAutofit/>
          </a:bodyPr>
          <a:lstStyle/>
          <a:p>
            <a:r>
              <a:rPr lang="fr-F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 ILIADIMO, </a:t>
            </a:r>
            <a:br>
              <a:rPr lang="fr-F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fr-F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65 St Barnabé (13012)</a:t>
            </a:r>
            <a:endParaRPr lang="fr-F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ous-titre 2"/>
          <p:cNvSpPr>
            <a:spLocks noGrp="1"/>
          </p:cNvSpPr>
          <p:nvPr>
            <p:ph type="subTitle" idx="1"/>
          </p:nvPr>
        </p:nvSpPr>
        <p:spPr>
          <a:xfrm>
            <a:off x="3635896" y="5013176"/>
            <a:ext cx="6400800" cy="129614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Commission d’instruction</a:t>
            </a:r>
          </a:p>
          <a:p>
            <a:r>
              <a:rPr lang="fr-FR" sz="24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Phase Conception</a:t>
            </a:r>
            <a:endParaRPr lang="fr-FR" sz="2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Espace réservé du numéro de diapositive 3"/>
          <p:cNvSpPr>
            <a:spLocks noGrp="1"/>
          </p:cNvSpPr>
          <p:nvPr>
            <p:ph type="sldNum" sz="quarter" idx="12"/>
          </p:nvPr>
        </p:nvSpPr>
        <p:spPr/>
        <p:txBody>
          <a:bodyPr/>
          <a:lstStyle/>
          <a:p>
            <a:fld id="{7602563F-B967-4FEC-813C-9C6DF61D78A9}" type="slidenum">
              <a:rPr lang="fr-FR" smtClean="0"/>
              <a:pPr/>
              <a:t>1</a:t>
            </a:fld>
            <a:endParaRPr lang="fr-FR"/>
          </a:p>
        </p:txBody>
      </p:sp>
      <p:pic>
        <p:nvPicPr>
          <p:cNvPr id="6" name="Picture 3"/>
          <p:cNvPicPr>
            <a:picLocks noChangeAspect="1" noChangeArrowheads="1"/>
          </p:cNvPicPr>
          <p:nvPr/>
        </p:nvPicPr>
        <p:blipFill>
          <a:blip r:embed="rId4" cstate="print"/>
          <a:srcRect/>
          <a:stretch>
            <a:fillRect/>
          </a:stretch>
        </p:blipFill>
        <p:spPr bwMode="auto">
          <a:xfrm>
            <a:off x="4686485" y="260648"/>
            <a:ext cx="4457515" cy="2808312"/>
          </a:xfrm>
          <a:prstGeom prst="rect">
            <a:avLst/>
          </a:prstGeom>
          <a:noFill/>
          <a:ln w="9525">
            <a:noFill/>
            <a:miter lim="800000"/>
            <a:headEnd/>
            <a:tailEnd/>
          </a:ln>
        </p:spPr>
      </p:pic>
      <p:pic>
        <p:nvPicPr>
          <p:cNvPr id="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963062">
            <a:off x="4682578" y="2046505"/>
            <a:ext cx="603097" cy="5686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1" y="1556792"/>
            <a:ext cx="9144000" cy="4416406"/>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10</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Plan</a:t>
            </a:r>
            <a:r>
              <a:rPr kumimoji="0" lang="fr-FR" sz="2400" b="1" i="0" u="none" strike="noStrike" kern="1200" cap="none" spc="0" normalizeH="0" noProof="0" dirty="0" smtClean="0">
                <a:ln>
                  <a:noFill/>
                </a:ln>
                <a:solidFill>
                  <a:schemeClr val="tx2"/>
                </a:solidFill>
                <a:effectLst/>
                <a:uLnTx/>
                <a:uFillTx/>
                <a:latin typeface="+mj-lt"/>
                <a:ea typeface="+mj-ea"/>
                <a:cs typeface="+mj-cs"/>
              </a:rPr>
              <a:t> du R+3 </a:t>
            </a:r>
            <a:r>
              <a:rPr kumimoji="0" lang="fr-FR" sz="2400" b="1" i="0" u="none" strike="noStrike" kern="1200" cap="none" spc="0" normalizeH="0" baseline="0" noProof="0" dirty="0" smtClean="0">
                <a:ln>
                  <a:noFill/>
                </a:ln>
                <a:solidFill>
                  <a:schemeClr val="tx2"/>
                </a:solidFill>
                <a:effectLst/>
                <a:uLnTx/>
                <a:uFillTx/>
                <a:latin typeface="+mj-lt"/>
                <a:ea typeface="+mj-ea"/>
                <a:cs typeface="+mj-cs"/>
              </a:rPr>
              <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Titre 1"/>
          <p:cNvSpPr txBox="1">
            <a:spLocks/>
          </p:cNvSpPr>
          <p:nvPr/>
        </p:nvSpPr>
        <p:spPr>
          <a:xfrm>
            <a:off x="0" y="1196752"/>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pic>
        <p:nvPicPr>
          <p:cNvPr id="10" name="Picture 2"/>
          <p:cNvPicPr>
            <a:picLocks noChangeAspect="1" noChangeArrowheads="1"/>
          </p:cNvPicPr>
          <p:nvPr/>
        </p:nvPicPr>
        <p:blipFill>
          <a:blip r:embed="rId4" cstate="print"/>
          <a:srcRect/>
          <a:stretch>
            <a:fillRect/>
          </a:stretch>
        </p:blipFill>
        <p:spPr bwMode="auto">
          <a:xfrm>
            <a:off x="3419872" y="764704"/>
            <a:ext cx="2038350" cy="771525"/>
          </a:xfrm>
          <a:prstGeom prst="rect">
            <a:avLst/>
          </a:prstGeom>
          <a:noFill/>
          <a:ln w="9525">
            <a:noFill/>
            <a:miter lim="800000"/>
            <a:headEnd/>
            <a:tailEnd/>
          </a:ln>
        </p:spPr>
      </p:pic>
      <p:sp>
        <p:nvSpPr>
          <p:cNvPr id="11" name="Rectangle 5"/>
          <p:cNvSpPr>
            <a:spLocks noChangeArrowheads="1"/>
          </p:cNvSpPr>
          <p:nvPr/>
        </p:nvSpPr>
        <p:spPr bwMode="auto">
          <a:xfrm>
            <a:off x="6948264" y="2348880"/>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Terrasse accessible</a:t>
            </a:r>
          </a:p>
        </p:txBody>
      </p:sp>
      <p:cxnSp>
        <p:nvCxnSpPr>
          <p:cNvPr id="13" name="Connecteur droit avec flèche 12"/>
          <p:cNvCxnSpPr>
            <a:stCxn id="11" idx="1"/>
          </p:cNvCxnSpPr>
          <p:nvPr/>
        </p:nvCxnSpPr>
        <p:spPr>
          <a:xfrm rot="10800000" flipV="1">
            <a:off x="5508104" y="2479685"/>
            <a:ext cx="1440160" cy="1250558"/>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5"/>
          <p:cNvSpPr>
            <a:spLocks noChangeArrowheads="1"/>
          </p:cNvSpPr>
          <p:nvPr/>
        </p:nvSpPr>
        <p:spPr bwMode="auto">
          <a:xfrm>
            <a:off x="6948264" y="2924944"/>
            <a:ext cx="2043336"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Terrasse non accessible</a:t>
            </a:r>
          </a:p>
        </p:txBody>
      </p:sp>
      <p:cxnSp>
        <p:nvCxnSpPr>
          <p:cNvPr id="16" name="Connecteur droit avec flèche 15"/>
          <p:cNvCxnSpPr>
            <a:stCxn id="15" idx="1"/>
          </p:cNvCxnSpPr>
          <p:nvPr/>
        </p:nvCxnSpPr>
        <p:spPr>
          <a:xfrm rot="10800000" flipV="1">
            <a:off x="6012160" y="3055749"/>
            <a:ext cx="936104" cy="94931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5"/>
          <p:cNvSpPr>
            <a:spLocks noChangeArrowheads="1"/>
          </p:cNvSpPr>
          <p:nvPr/>
        </p:nvSpPr>
        <p:spPr bwMode="auto">
          <a:xfrm>
            <a:off x="0" y="2564904"/>
            <a:ext cx="1800200"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Loggias extérieure: 2.7 m de large</a:t>
            </a:r>
          </a:p>
        </p:txBody>
      </p:sp>
      <p:cxnSp>
        <p:nvCxnSpPr>
          <p:cNvPr id="25" name="Connecteur droit avec flèche 24"/>
          <p:cNvCxnSpPr>
            <a:stCxn id="24" idx="2"/>
          </p:cNvCxnSpPr>
          <p:nvPr/>
        </p:nvCxnSpPr>
        <p:spPr>
          <a:xfrm rot="16200000" flipH="1">
            <a:off x="814337" y="3127721"/>
            <a:ext cx="747082" cy="57555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5"/>
          <p:cNvSpPr>
            <a:spLocks noChangeArrowheads="1"/>
          </p:cNvSpPr>
          <p:nvPr/>
        </p:nvSpPr>
        <p:spPr bwMode="auto">
          <a:xfrm>
            <a:off x="1619672" y="1844824"/>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Palier à l’air libre</a:t>
            </a:r>
          </a:p>
        </p:txBody>
      </p:sp>
      <p:cxnSp>
        <p:nvCxnSpPr>
          <p:cNvPr id="33" name="Connecteur droit avec flèche 32"/>
          <p:cNvCxnSpPr>
            <a:stCxn id="32" idx="2"/>
          </p:cNvCxnSpPr>
          <p:nvPr/>
        </p:nvCxnSpPr>
        <p:spPr>
          <a:xfrm rot="16200000" flipH="1">
            <a:off x="2326287" y="2299919"/>
            <a:ext cx="962526" cy="57555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5"/>
          <p:cNvSpPr>
            <a:spLocks noChangeArrowheads="1"/>
          </p:cNvSpPr>
          <p:nvPr/>
        </p:nvSpPr>
        <p:spPr bwMode="auto">
          <a:xfrm>
            <a:off x="3563888" y="1556792"/>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Accès vers l’extérieur</a:t>
            </a:r>
          </a:p>
        </p:txBody>
      </p:sp>
      <p:cxnSp>
        <p:nvCxnSpPr>
          <p:cNvPr id="35" name="Connecteur droit avec flèche 34"/>
          <p:cNvCxnSpPr>
            <a:stCxn id="34" idx="2"/>
          </p:cNvCxnSpPr>
          <p:nvPr/>
        </p:nvCxnSpPr>
        <p:spPr>
          <a:xfrm rot="16200000" flipH="1">
            <a:off x="4072735" y="2209655"/>
            <a:ext cx="890518" cy="108012"/>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9" name="Titre 1"/>
          <p:cNvSpPr txBox="1">
            <a:spLocks/>
          </p:cNvSpPr>
          <p:nvPr/>
        </p:nvSpPr>
        <p:spPr>
          <a:xfrm>
            <a:off x="1835696" y="4221088"/>
            <a:ext cx="2055172" cy="504056"/>
          </a:xfrm>
          <a:prstGeom prst="rect">
            <a:avLst/>
          </a:prstGeom>
          <a:noFill/>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115</a:t>
            </a:r>
            <a:r>
              <a:rPr kumimoji="0" lang="fr-FR" sz="2000" b="1" i="0" u="none" strike="noStrike" kern="1200" cap="none" spc="0" normalizeH="0" noProof="0" dirty="0" smtClean="0">
                <a:ln>
                  <a:noFill/>
                </a:ln>
                <a:effectLst/>
                <a:uLnTx/>
                <a:uFillTx/>
                <a:latin typeface="+mj-lt"/>
                <a:ea typeface="+mj-ea"/>
                <a:cs typeface="+mj-cs"/>
              </a:rPr>
              <a:t> m²</a:t>
            </a:r>
            <a:endParaRPr kumimoji="0" lang="fr-FR" sz="2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par>
                                <p:cTn id="46" presetID="22" presetClass="exit" presetSubtype="4" fill="hold" nodeType="withEffect">
                                  <p:stCondLst>
                                    <p:cond delay="0"/>
                                  </p:stCondLst>
                                  <p:childTnLst>
                                    <p:animEffect transition="out" filter="wipe(down)">
                                      <p:cBhvr>
                                        <p:cTn id="47" dur="500"/>
                                        <p:tgtEl>
                                          <p:spTgt spid="33"/>
                                        </p:tgtEl>
                                      </p:cBhvr>
                                    </p:animEffect>
                                    <p:set>
                                      <p:cBhvr>
                                        <p:cTn id="48" dur="1" fill="hold">
                                          <p:stCondLst>
                                            <p:cond delay="499"/>
                                          </p:stCondLst>
                                        </p:cTn>
                                        <p:tgtEl>
                                          <p:spTgt spid="33"/>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34"/>
                                        </p:tgtEl>
                                      </p:cBhvr>
                                    </p:animEffect>
                                    <p:set>
                                      <p:cBhvr>
                                        <p:cTn id="51" dur="1" fill="hold">
                                          <p:stCondLst>
                                            <p:cond delay="499"/>
                                          </p:stCondLst>
                                        </p:cTn>
                                        <p:tgtEl>
                                          <p:spTgt spid="34"/>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22" presetClass="exit" presetSubtype="4" fill="hold" grpId="1" nodeType="withEffect">
                                  <p:stCondLst>
                                    <p:cond delay="0"/>
                                  </p:stCondLst>
                                  <p:childTnLst>
                                    <p:animEffect transition="out" filter="wipe(down)">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22" presetClass="exit" presetSubtype="4" fill="hold" nodeType="withEffect">
                                  <p:stCondLst>
                                    <p:cond delay="0"/>
                                  </p:stCondLst>
                                  <p:childTnLst>
                                    <p:animEffect transition="out" filter="wipe(down)">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24" grpId="0" animBg="1"/>
      <p:bldP spid="24" grpId="1" animBg="1"/>
      <p:bldP spid="32" grpId="0" animBg="1"/>
      <p:bldP spid="32" grpId="1" animBg="1"/>
      <p:bldP spid="34" grpId="0" animBg="1"/>
      <p:bldP spid="3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196752"/>
            <a:ext cx="9144000" cy="4838194"/>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11</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Façade Sud</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5"/>
          <p:cNvSpPr>
            <a:spLocks noChangeArrowheads="1"/>
          </p:cNvSpPr>
          <p:nvPr/>
        </p:nvSpPr>
        <p:spPr bwMode="auto">
          <a:xfrm>
            <a:off x="0" y="3356992"/>
            <a:ext cx="2339752"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Lattis bois horizontaux 4 cm</a:t>
            </a:r>
          </a:p>
        </p:txBody>
      </p:sp>
      <p:cxnSp>
        <p:nvCxnSpPr>
          <p:cNvPr id="8" name="Connecteur droit avec flèche 7"/>
          <p:cNvCxnSpPr>
            <a:stCxn id="7" idx="3"/>
          </p:cNvCxnSpPr>
          <p:nvPr/>
        </p:nvCxnSpPr>
        <p:spPr>
          <a:xfrm>
            <a:off x="2339752" y="3487797"/>
            <a:ext cx="1440160" cy="15722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5"/>
          <p:cNvSpPr>
            <a:spLocks noChangeArrowheads="1"/>
          </p:cNvSpPr>
          <p:nvPr/>
        </p:nvSpPr>
        <p:spPr bwMode="auto">
          <a:xfrm>
            <a:off x="0" y="2204864"/>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Garde corps en verre</a:t>
            </a:r>
          </a:p>
        </p:txBody>
      </p:sp>
      <p:cxnSp>
        <p:nvCxnSpPr>
          <p:cNvPr id="13" name="Connecteur droit avec flèche 12"/>
          <p:cNvCxnSpPr>
            <a:stCxn id="12" idx="3"/>
          </p:cNvCxnSpPr>
          <p:nvPr/>
        </p:nvCxnSpPr>
        <p:spPr>
          <a:xfrm>
            <a:off x="1907704" y="2335669"/>
            <a:ext cx="1872208" cy="15722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5"/>
          <p:cNvSpPr>
            <a:spLocks noChangeArrowheads="1"/>
          </p:cNvSpPr>
          <p:nvPr/>
        </p:nvSpPr>
        <p:spPr bwMode="auto">
          <a:xfrm>
            <a:off x="0" y="4077072"/>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Casquette bois</a:t>
            </a:r>
          </a:p>
        </p:txBody>
      </p:sp>
      <p:cxnSp>
        <p:nvCxnSpPr>
          <p:cNvPr id="15" name="Connecteur droit avec flèche 14"/>
          <p:cNvCxnSpPr>
            <a:stCxn id="14" idx="3"/>
          </p:cNvCxnSpPr>
          <p:nvPr/>
        </p:nvCxnSpPr>
        <p:spPr>
          <a:xfrm>
            <a:off x="1907704" y="4207877"/>
            <a:ext cx="288032" cy="949315"/>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5"/>
          <p:cNvSpPr>
            <a:spLocks noChangeArrowheads="1"/>
          </p:cNvSpPr>
          <p:nvPr/>
        </p:nvSpPr>
        <p:spPr bwMode="auto">
          <a:xfrm>
            <a:off x="0" y="1556792"/>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Plaque </a:t>
            </a:r>
            <a:r>
              <a:rPr lang="fr-FR" sz="1400" b="1" dirty="0" err="1" smtClean="0">
                <a:solidFill>
                  <a:srgbClr val="FF6600"/>
                </a:solidFill>
              </a:rPr>
              <a:t>Eternit</a:t>
            </a:r>
            <a:endParaRPr lang="fr-FR" sz="1400" b="1" dirty="0" smtClean="0">
              <a:solidFill>
                <a:srgbClr val="FF6600"/>
              </a:solidFill>
            </a:endParaRPr>
          </a:p>
        </p:txBody>
      </p:sp>
      <p:cxnSp>
        <p:nvCxnSpPr>
          <p:cNvPr id="18" name="Connecteur droit avec flèche 17"/>
          <p:cNvCxnSpPr>
            <a:stCxn id="17" idx="3"/>
          </p:cNvCxnSpPr>
          <p:nvPr/>
        </p:nvCxnSpPr>
        <p:spPr>
          <a:xfrm>
            <a:off x="1907704" y="1687597"/>
            <a:ext cx="936104" cy="8521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7" idx="3"/>
          </p:cNvCxnSpPr>
          <p:nvPr/>
        </p:nvCxnSpPr>
        <p:spPr>
          <a:xfrm>
            <a:off x="1907704" y="1687597"/>
            <a:ext cx="3024336" cy="109333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5"/>
          <p:cNvSpPr>
            <a:spLocks noChangeArrowheads="1"/>
          </p:cNvSpPr>
          <p:nvPr/>
        </p:nvSpPr>
        <p:spPr bwMode="auto">
          <a:xfrm>
            <a:off x="6444208" y="1412776"/>
            <a:ext cx="2699792" cy="11233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Menuiseries </a:t>
            </a:r>
            <a:r>
              <a:rPr lang="fr-FR" sz="1400" b="1" u="sng" dirty="0" err="1" smtClean="0">
                <a:solidFill>
                  <a:srgbClr val="FF6600"/>
                </a:solidFill>
              </a:rPr>
              <a:t>ext</a:t>
            </a:r>
            <a:r>
              <a:rPr lang="fr-FR" sz="1400" b="1" u="sng" dirty="0" smtClean="0">
                <a:solidFill>
                  <a:srgbClr val="FF6600"/>
                </a:solidFill>
              </a:rPr>
              <a:t> </a:t>
            </a:r>
            <a:r>
              <a:rPr lang="fr-FR" sz="1400" b="1" u="sng" dirty="0" err="1" smtClean="0">
                <a:solidFill>
                  <a:srgbClr val="FF6600"/>
                </a:solidFill>
              </a:rPr>
              <a:t>Uw</a:t>
            </a:r>
            <a:r>
              <a:rPr lang="fr-FR" sz="1400" b="1" u="sng" dirty="0" smtClean="0">
                <a:solidFill>
                  <a:srgbClr val="FF6600"/>
                </a:solidFill>
              </a:rPr>
              <a:t>=1.4 W/</a:t>
            </a:r>
            <a:r>
              <a:rPr lang="fr-FR" sz="1400" b="1" u="sng" dirty="0" err="1" smtClean="0">
                <a:solidFill>
                  <a:srgbClr val="FF6600"/>
                </a:solidFill>
              </a:rPr>
              <a:t>m².K</a:t>
            </a:r>
            <a:endParaRPr lang="fr-FR" sz="1400" b="1" u="sng" dirty="0" smtClean="0">
              <a:solidFill>
                <a:srgbClr val="FF6600"/>
              </a:solidFill>
            </a:endParaRPr>
          </a:p>
          <a:p>
            <a:r>
              <a:rPr lang="fr-FR" sz="1400" dirty="0" smtClean="0">
                <a:solidFill>
                  <a:srgbClr val="FF6600"/>
                </a:solidFill>
              </a:rPr>
              <a:t>Fenêtres et Portes-fenêtres en bois mélèze</a:t>
            </a:r>
          </a:p>
          <a:p>
            <a:r>
              <a:rPr lang="fr-FR" sz="1400" dirty="0" smtClean="0">
                <a:solidFill>
                  <a:srgbClr val="FF6600"/>
                </a:solidFill>
              </a:rPr>
              <a:t>Vitrage 4/16/4 lame Argon</a:t>
            </a:r>
          </a:p>
          <a:p>
            <a:r>
              <a:rPr lang="fr-FR" sz="1400" dirty="0" err="1" smtClean="0">
                <a:solidFill>
                  <a:srgbClr val="FF6600"/>
                </a:solidFill>
              </a:rPr>
              <a:t>Ug</a:t>
            </a:r>
            <a:r>
              <a:rPr lang="fr-FR" sz="1400" dirty="0" smtClean="0">
                <a:solidFill>
                  <a:srgbClr val="FF6600"/>
                </a:solidFill>
              </a:rPr>
              <a:t>=1,2 W/m2.K</a:t>
            </a:r>
            <a:endParaRPr lang="fr-FR" sz="1400" b="1" dirty="0" smtClean="0">
              <a:solidFill>
                <a:srgbClr val="FF6600"/>
              </a:solidFill>
            </a:endParaRPr>
          </a:p>
        </p:txBody>
      </p:sp>
      <p:cxnSp>
        <p:nvCxnSpPr>
          <p:cNvPr id="16" name="Connecteur droit avec flèche 15"/>
          <p:cNvCxnSpPr>
            <a:stCxn id="21" idx="1"/>
          </p:cNvCxnSpPr>
          <p:nvPr/>
        </p:nvCxnSpPr>
        <p:spPr>
          <a:xfrm rot="10800000" flipV="1">
            <a:off x="4788024" y="1974468"/>
            <a:ext cx="1656184" cy="23039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21" idx="1"/>
          </p:cNvCxnSpPr>
          <p:nvPr/>
        </p:nvCxnSpPr>
        <p:spPr>
          <a:xfrm rot="10800000" flipV="1">
            <a:off x="4716016" y="1974468"/>
            <a:ext cx="1728192" cy="138252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21" idx="1"/>
          </p:cNvCxnSpPr>
          <p:nvPr/>
        </p:nvCxnSpPr>
        <p:spPr>
          <a:xfrm rot="10800000" flipV="1">
            <a:off x="4932040" y="1974468"/>
            <a:ext cx="1512168" cy="239063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5"/>
          <p:cNvSpPr>
            <a:spLocks noChangeArrowheads="1"/>
          </p:cNvSpPr>
          <p:nvPr/>
        </p:nvSpPr>
        <p:spPr bwMode="auto">
          <a:xfrm>
            <a:off x="6444208" y="4005064"/>
            <a:ext cx="3024336" cy="6924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Menuiseries alu </a:t>
            </a:r>
            <a:r>
              <a:rPr lang="fr-FR" sz="1400" b="1" u="sng" dirty="0" err="1" smtClean="0">
                <a:solidFill>
                  <a:srgbClr val="FF6600"/>
                </a:solidFill>
              </a:rPr>
              <a:t>ext</a:t>
            </a:r>
            <a:r>
              <a:rPr lang="fr-FR" sz="1400" b="1" u="sng" dirty="0" smtClean="0">
                <a:solidFill>
                  <a:srgbClr val="FF6600"/>
                </a:solidFill>
              </a:rPr>
              <a:t> </a:t>
            </a:r>
            <a:r>
              <a:rPr lang="fr-FR" sz="1400" b="1" u="sng" dirty="0" err="1" smtClean="0">
                <a:solidFill>
                  <a:srgbClr val="FF6600"/>
                </a:solidFill>
              </a:rPr>
              <a:t>Uw</a:t>
            </a:r>
            <a:r>
              <a:rPr lang="fr-FR" sz="1400" b="1" u="sng" dirty="0" smtClean="0">
                <a:solidFill>
                  <a:srgbClr val="FF6600"/>
                </a:solidFill>
              </a:rPr>
              <a:t>=1.4 W/</a:t>
            </a:r>
            <a:r>
              <a:rPr lang="fr-FR" sz="1400" b="1" u="sng" dirty="0" err="1" smtClean="0">
                <a:solidFill>
                  <a:srgbClr val="FF6600"/>
                </a:solidFill>
              </a:rPr>
              <a:t>m².K</a:t>
            </a:r>
            <a:endParaRPr lang="fr-FR" sz="1400" dirty="0" smtClean="0">
              <a:solidFill>
                <a:srgbClr val="FF6600"/>
              </a:solidFill>
            </a:endParaRPr>
          </a:p>
          <a:p>
            <a:r>
              <a:rPr lang="fr-FR" sz="1400" dirty="0" smtClean="0">
                <a:solidFill>
                  <a:srgbClr val="FF6600"/>
                </a:solidFill>
              </a:rPr>
              <a:t>Vitrage 4/16/4 lame Argon</a:t>
            </a:r>
          </a:p>
          <a:p>
            <a:r>
              <a:rPr lang="fr-FR" sz="1400" dirty="0" err="1" smtClean="0">
                <a:solidFill>
                  <a:srgbClr val="FF6600"/>
                </a:solidFill>
              </a:rPr>
              <a:t>Ug</a:t>
            </a:r>
            <a:r>
              <a:rPr lang="fr-FR" sz="1400" dirty="0" smtClean="0">
                <a:solidFill>
                  <a:srgbClr val="FF6600"/>
                </a:solidFill>
              </a:rPr>
              <a:t>=1,2 W/m2.K</a:t>
            </a:r>
            <a:endParaRPr lang="fr-FR" sz="1400" b="1" dirty="0" smtClean="0">
              <a:solidFill>
                <a:srgbClr val="FF6600"/>
              </a:solidFill>
            </a:endParaRPr>
          </a:p>
        </p:txBody>
      </p:sp>
      <p:cxnSp>
        <p:nvCxnSpPr>
          <p:cNvPr id="30" name="Connecteur droit avec flèche 29"/>
          <p:cNvCxnSpPr>
            <a:stCxn id="29" idx="1"/>
          </p:cNvCxnSpPr>
          <p:nvPr/>
        </p:nvCxnSpPr>
        <p:spPr>
          <a:xfrm rot="10800000" flipV="1">
            <a:off x="4788024" y="4351312"/>
            <a:ext cx="1656184" cy="949895"/>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29" idx="1"/>
          </p:cNvCxnSpPr>
          <p:nvPr/>
        </p:nvCxnSpPr>
        <p:spPr>
          <a:xfrm rot="10800000" flipV="1">
            <a:off x="2987824" y="4351312"/>
            <a:ext cx="3456384" cy="102190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grpId="1" nodeType="clickEffect">
                                  <p:stCondLst>
                                    <p:cond delay="0"/>
                                  </p:stCondLst>
                                  <p:childTnLst>
                                    <p:animEffect transition="out" filter="wipe(down)">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22" presetClass="entr" presetSubtype="4"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grpId="1" nodeType="clickEffect">
                                  <p:stCondLst>
                                    <p:cond delay="0"/>
                                  </p:stCondLst>
                                  <p:childTnLst>
                                    <p:animEffect transition="out" filter="wipe(down)">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cTn>
                              </p:par>
                              <p:par>
                                <p:cTn id="62" presetID="22" presetClass="entr" presetSubtype="4"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grpId="1" nodeType="clickEffect">
                                  <p:stCondLst>
                                    <p:cond delay="0"/>
                                  </p:stCondLst>
                                  <p:childTnLst>
                                    <p:animEffect transition="out" filter="wipe(down)">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22" presetClass="exit" presetSubtype="4" fill="hold" nodeType="withEffect">
                                  <p:stCondLst>
                                    <p:cond delay="0"/>
                                  </p:stCondLst>
                                  <p:childTnLst>
                                    <p:animEffect transition="out" filter="wipe(down)">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par>
                                <p:cTn id="78" presetID="22" presetClass="entr" presetSubtype="4"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down)">
                                      <p:cBhvr>
                                        <p:cTn id="80" dur="500"/>
                                        <p:tgtEl>
                                          <p:spTgt spid="16"/>
                                        </p:tgtEl>
                                      </p:cBhvr>
                                    </p:animEffect>
                                  </p:childTnLst>
                                </p:cTn>
                              </p:par>
                              <p:par>
                                <p:cTn id="81" presetID="22" presetClass="entr" presetSubtype="4"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00"/>
                                        <p:tgtEl>
                                          <p:spTgt spid="23"/>
                                        </p:tgtEl>
                                      </p:cBhvr>
                                    </p:animEffect>
                                  </p:childTnLst>
                                </p:cTn>
                              </p:par>
                              <p:par>
                                <p:cTn id="84" presetID="22" presetClass="entr" presetSubtype="4"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down)">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4" fill="hold" grpId="1" nodeType="clickEffect">
                                  <p:stCondLst>
                                    <p:cond delay="0"/>
                                  </p:stCondLst>
                                  <p:childTnLst>
                                    <p:animEffect transition="out" filter="wipe(down)">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22" presetClass="exit" presetSubtype="4" fill="hold" nodeType="withEffect">
                                  <p:stCondLst>
                                    <p:cond delay="0"/>
                                  </p:stCondLst>
                                  <p:childTnLst>
                                    <p:animEffect transition="out" filter="wipe(down)">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22" presetClass="exit" presetSubtype="4" fill="hold" nodeType="withEffect">
                                  <p:stCondLst>
                                    <p:cond delay="0"/>
                                  </p:stCondLst>
                                  <p:childTnLst>
                                    <p:animEffect transition="out" filter="wipe(down)">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par>
                                <p:cTn id="98" presetID="22" presetClass="exit" presetSubtype="4" fill="hold" nodeType="withEffect">
                                  <p:stCondLst>
                                    <p:cond delay="0"/>
                                  </p:stCondLst>
                                  <p:childTnLst>
                                    <p:animEffect transition="out" filter="wipe(down)">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down)">
                                      <p:cBhvr>
                                        <p:cTn id="105" dur="500"/>
                                        <p:tgtEl>
                                          <p:spTgt spid="29"/>
                                        </p:tgtEl>
                                      </p:cBhvr>
                                    </p:animEffect>
                                  </p:childTnLst>
                                </p:cTn>
                              </p:par>
                              <p:par>
                                <p:cTn id="106" presetID="22" presetClass="entr" presetSubtype="4" fill="hold"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down)">
                                      <p:cBhvr>
                                        <p:cTn id="108" dur="500"/>
                                        <p:tgtEl>
                                          <p:spTgt spid="33"/>
                                        </p:tgtEl>
                                      </p:cBhvr>
                                    </p:animEffect>
                                  </p:childTnLst>
                                </p:cTn>
                              </p:par>
                              <p:par>
                                <p:cTn id="109" presetID="22" presetClass="entr" presetSubtype="4" fill="hold"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down)">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xit" presetSubtype="4" fill="hold" grpId="1" nodeType="clickEffect">
                                  <p:stCondLst>
                                    <p:cond delay="0"/>
                                  </p:stCondLst>
                                  <p:childTnLst>
                                    <p:animEffect transition="out" filter="wipe(down)">
                                      <p:cBhvr>
                                        <p:cTn id="115" dur="500"/>
                                        <p:tgtEl>
                                          <p:spTgt spid="29"/>
                                        </p:tgtEl>
                                      </p:cBhvr>
                                    </p:animEffect>
                                    <p:set>
                                      <p:cBhvr>
                                        <p:cTn id="116" dur="1" fill="hold">
                                          <p:stCondLst>
                                            <p:cond delay="499"/>
                                          </p:stCondLst>
                                        </p:cTn>
                                        <p:tgtEl>
                                          <p:spTgt spid="29"/>
                                        </p:tgtEl>
                                        <p:attrNameLst>
                                          <p:attrName>style.visibility</p:attrName>
                                        </p:attrNameLst>
                                      </p:cBhvr>
                                      <p:to>
                                        <p:strVal val="hidden"/>
                                      </p:to>
                                    </p:set>
                                  </p:childTnLst>
                                </p:cTn>
                              </p:par>
                              <p:par>
                                <p:cTn id="117" presetID="22" presetClass="exit" presetSubtype="4" fill="hold" nodeType="withEffect">
                                  <p:stCondLst>
                                    <p:cond delay="0"/>
                                  </p:stCondLst>
                                  <p:childTnLst>
                                    <p:animEffect transition="out" filter="wipe(down)">
                                      <p:cBhvr>
                                        <p:cTn id="118" dur="500"/>
                                        <p:tgtEl>
                                          <p:spTgt spid="33"/>
                                        </p:tgtEl>
                                      </p:cBhvr>
                                    </p:animEffect>
                                    <p:set>
                                      <p:cBhvr>
                                        <p:cTn id="119" dur="1" fill="hold">
                                          <p:stCondLst>
                                            <p:cond delay="499"/>
                                          </p:stCondLst>
                                        </p:cTn>
                                        <p:tgtEl>
                                          <p:spTgt spid="33"/>
                                        </p:tgtEl>
                                        <p:attrNameLst>
                                          <p:attrName>style.visibility</p:attrName>
                                        </p:attrNameLst>
                                      </p:cBhvr>
                                      <p:to>
                                        <p:strVal val="hidden"/>
                                      </p:to>
                                    </p:set>
                                  </p:childTnLst>
                                </p:cTn>
                              </p:par>
                              <p:par>
                                <p:cTn id="120" presetID="22" presetClass="exit" presetSubtype="4" fill="hold" nodeType="withEffect">
                                  <p:stCondLst>
                                    <p:cond delay="0"/>
                                  </p:stCondLst>
                                  <p:childTnLst>
                                    <p:animEffect transition="out" filter="wipe(down)">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2" grpId="1" animBg="1"/>
      <p:bldP spid="14" grpId="0" animBg="1"/>
      <p:bldP spid="14" grpId="1" animBg="1"/>
      <p:bldP spid="17" grpId="0" animBg="1"/>
      <p:bldP spid="17" grpId="1" animBg="1"/>
      <p:bldP spid="21" grpId="0" animBg="1"/>
      <p:bldP spid="21" grpId="1" animBg="1"/>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900113" y="842963"/>
            <a:ext cx="7343775" cy="5172075"/>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12</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Façade Nord</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itre 1"/>
          <p:cNvSpPr txBox="1">
            <a:spLocks/>
          </p:cNvSpPr>
          <p:nvPr/>
        </p:nvSpPr>
        <p:spPr>
          <a:xfrm>
            <a:off x="7088828" y="1412776"/>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13</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Façade Est</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0" y="1700808"/>
            <a:ext cx="9144000" cy="3455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0" y="1196752"/>
            <a:ext cx="9144000" cy="4708411"/>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14</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Façade Ouest</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itre 1"/>
          <p:cNvSpPr txBox="1">
            <a:spLocks/>
          </p:cNvSpPr>
          <p:nvPr/>
        </p:nvSpPr>
        <p:spPr>
          <a:xfrm>
            <a:off x="7088828" y="1340768"/>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a:stretch>
            <a:fillRect/>
          </a:stretch>
        </p:blipFill>
        <p:spPr bwMode="auto">
          <a:xfrm>
            <a:off x="2195736" y="908720"/>
            <a:ext cx="6296025" cy="5219700"/>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15</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Coupe1</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itre 1"/>
          <p:cNvSpPr txBox="1">
            <a:spLocks/>
          </p:cNvSpPr>
          <p:nvPr/>
        </p:nvSpPr>
        <p:spPr>
          <a:xfrm>
            <a:off x="0" y="5517232"/>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sp>
        <p:nvSpPr>
          <p:cNvPr id="8" name="Rectangle 5"/>
          <p:cNvSpPr>
            <a:spLocks noChangeArrowheads="1"/>
          </p:cNvSpPr>
          <p:nvPr/>
        </p:nvSpPr>
        <p:spPr bwMode="auto">
          <a:xfrm>
            <a:off x="3635896" y="5633862"/>
            <a:ext cx="3347864" cy="6924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Murs ossature bois au RDC U=0.29 W/</a:t>
            </a:r>
            <a:r>
              <a:rPr lang="fr-FR" sz="1400" b="1" u="sng" dirty="0" err="1" smtClean="0">
                <a:solidFill>
                  <a:srgbClr val="FF6600"/>
                </a:solidFill>
              </a:rPr>
              <a:t>m².K</a:t>
            </a:r>
            <a:endParaRPr lang="fr-FR" sz="1400" b="1" u="sng" dirty="0" smtClean="0">
              <a:solidFill>
                <a:srgbClr val="FF6600"/>
              </a:solidFill>
            </a:endParaRPr>
          </a:p>
          <a:p>
            <a:r>
              <a:rPr lang="fr-FR" sz="1400" b="1" dirty="0" smtClean="0">
                <a:solidFill>
                  <a:srgbClr val="FF6600"/>
                </a:solidFill>
              </a:rPr>
              <a:t>Ossature bois 45x145, isolation en ouate de cellulose soufflée entre montants</a:t>
            </a:r>
          </a:p>
        </p:txBody>
      </p:sp>
      <p:sp>
        <p:nvSpPr>
          <p:cNvPr id="10" name="Rectangle 5"/>
          <p:cNvSpPr>
            <a:spLocks noChangeArrowheads="1"/>
          </p:cNvSpPr>
          <p:nvPr/>
        </p:nvSpPr>
        <p:spPr bwMode="auto">
          <a:xfrm>
            <a:off x="0" y="2132856"/>
            <a:ext cx="4572000"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Murs béton isolé par intérieur RDC U=0.35 W/</a:t>
            </a:r>
            <a:r>
              <a:rPr lang="fr-FR" sz="1400" b="1" u="sng" dirty="0" err="1" smtClean="0">
                <a:solidFill>
                  <a:srgbClr val="FF6600"/>
                </a:solidFill>
              </a:rPr>
              <a:t>m².K</a:t>
            </a:r>
            <a:endParaRPr lang="fr-FR" sz="1400" b="1" u="sng" dirty="0" smtClean="0">
              <a:solidFill>
                <a:srgbClr val="FF6600"/>
              </a:solidFill>
            </a:endParaRPr>
          </a:p>
          <a:p>
            <a:r>
              <a:rPr lang="fr-FR" sz="1400" b="1" dirty="0" smtClean="0">
                <a:solidFill>
                  <a:srgbClr val="FF6600"/>
                </a:solidFill>
              </a:rPr>
              <a:t>Béton isolé par 10 cm de laine de roche côté </a:t>
            </a:r>
            <a:r>
              <a:rPr lang="fr-FR" sz="1400" b="1" dirty="0" err="1" smtClean="0">
                <a:solidFill>
                  <a:srgbClr val="FF6600"/>
                </a:solidFill>
              </a:rPr>
              <a:t>interieur</a:t>
            </a:r>
            <a:endParaRPr lang="fr-FR" sz="1400" b="1" dirty="0" smtClean="0">
              <a:solidFill>
                <a:srgbClr val="FF6600"/>
              </a:solidFill>
            </a:endParaRPr>
          </a:p>
        </p:txBody>
      </p:sp>
      <p:sp>
        <p:nvSpPr>
          <p:cNvPr id="11" name="Rectangle 5"/>
          <p:cNvSpPr>
            <a:spLocks noChangeArrowheads="1"/>
          </p:cNvSpPr>
          <p:nvPr/>
        </p:nvSpPr>
        <p:spPr bwMode="auto">
          <a:xfrm>
            <a:off x="0" y="1196752"/>
            <a:ext cx="3528392" cy="6924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Murs bois massifs ETAGES U= 0.22 W/</a:t>
            </a:r>
            <a:r>
              <a:rPr lang="fr-FR" sz="1400" b="1" u="sng" dirty="0" err="1" smtClean="0">
                <a:solidFill>
                  <a:srgbClr val="FF6600"/>
                </a:solidFill>
              </a:rPr>
              <a:t>m².K</a:t>
            </a:r>
            <a:endParaRPr lang="fr-FR" sz="1400" b="1" u="sng" dirty="0" smtClean="0">
              <a:solidFill>
                <a:srgbClr val="FF6600"/>
              </a:solidFill>
            </a:endParaRPr>
          </a:p>
          <a:p>
            <a:r>
              <a:rPr lang="fr-FR" sz="1400" b="1" dirty="0" smtClean="0">
                <a:solidFill>
                  <a:srgbClr val="FF6600"/>
                </a:solidFill>
              </a:rPr>
              <a:t>Structure en panneaux bois KLH 18 cm Isolation extérieure de 12 cm de LDR</a:t>
            </a:r>
          </a:p>
        </p:txBody>
      </p:sp>
      <p:cxnSp>
        <p:nvCxnSpPr>
          <p:cNvPr id="13" name="Connecteur droit avec flèche 12"/>
          <p:cNvCxnSpPr>
            <a:stCxn id="11" idx="3"/>
          </p:cNvCxnSpPr>
          <p:nvPr/>
        </p:nvCxnSpPr>
        <p:spPr>
          <a:xfrm>
            <a:off x="3528392" y="1543001"/>
            <a:ext cx="827584" cy="138194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1" idx="3"/>
          </p:cNvCxnSpPr>
          <p:nvPr/>
        </p:nvCxnSpPr>
        <p:spPr>
          <a:xfrm>
            <a:off x="3528392" y="1543001"/>
            <a:ext cx="827584" cy="231804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8" idx="0"/>
          </p:cNvCxnSpPr>
          <p:nvPr/>
        </p:nvCxnSpPr>
        <p:spPr>
          <a:xfrm rot="5400000" flipH="1" flipV="1">
            <a:off x="5422659" y="4396289"/>
            <a:ext cx="1124742" cy="135040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11" idx="3"/>
          </p:cNvCxnSpPr>
          <p:nvPr/>
        </p:nvCxnSpPr>
        <p:spPr>
          <a:xfrm flipV="1">
            <a:off x="3528392" y="1340768"/>
            <a:ext cx="179512" cy="20223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stCxn id="10" idx="2"/>
          </p:cNvCxnSpPr>
          <p:nvPr/>
        </p:nvCxnSpPr>
        <p:spPr>
          <a:xfrm rot="16200000" flipH="1">
            <a:off x="1291264" y="3604645"/>
            <a:ext cx="2187241" cy="19776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5"/>
          <p:cNvSpPr>
            <a:spLocks noChangeArrowheads="1"/>
          </p:cNvSpPr>
          <p:nvPr/>
        </p:nvSpPr>
        <p:spPr bwMode="auto">
          <a:xfrm>
            <a:off x="0" y="3356992"/>
            <a:ext cx="2483768"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Lattis bois horizontaux 4 cm</a:t>
            </a:r>
          </a:p>
        </p:txBody>
      </p:sp>
      <p:cxnSp>
        <p:nvCxnSpPr>
          <p:cNvPr id="38" name="Connecteur droit avec flèche 37"/>
          <p:cNvCxnSpPr>
            <a:stCxn id="52" idx="2"/>
          </p:cNvCxnSpPr>
          <p:nvPr/>
        </p:nvCxnSpPr>
        <p:spPr>
          <a:xfrm rot="5400000">
            <a:off x="6727612" y="2110482"/>
            <a:ext cx="2115236" cy="80983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52" idx="2"/>
          </p:cNvCxnSpPr>
          <p:nvPr/>
        </p:nvCxnSpPr>
        <p:spPr>
          <a:xfrm rot="5400000">
            <a:off x="7267674" y="1570420"/>
            <a:ext cx="1035113" cy="80983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37" idx="3"/>
          </p:cNvCxnSpPr>
          <p:nvPr/>
        </p:nvCxnSpPr>
        <p:spPr>
          <a:xfrm>
            <a:off x="2483768" y="3487797"/>
            <a:ext cx="4824536" cy="37325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37" idx="3"/>
          </p:cNvCxnSpPr>
          <p:nvPr/>
        </p:nvCxnSpPr>
        <p:spPr>
          <a:xfrm flipV="1">
            <a:off x="2483768" y="2276873"/>
            <a:ext cx="4896544" cy="121092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stCxn id="37" idx="3"/>
          </p:cNvCxnSpPr>
          <p:nvPr/>
        </p:nvCxnSpPr>
        <p:spPr>
          <a:xfrm>
            <a:off x="2483768" y="3487797"/>
            <a:ext cx="1800200" cy="44525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
          <p:cNvSpPr>
            <a:spLocks noChangeArrowheads="1"/>
          </p:cNvSpPr>
          <p:nvPr/>
        </p:nvSpPr>
        <p:spPr bwMode="auto">
          <a:xfrm>
            <a:off x="7236296" y="980728"/>
            <a:ext cx="1907704"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Brises soleil verticaux par lame bois</a:t>
            </a:r>
          </a:p>
        </p:txBody>
      </p:sp>
      <p:sp>
        <p:nvSpPr>
          <p:cNvPr id="69" name="Rectangle 5"/>
          <p:cNvSpPr>
            <a:spLocks noChangeArrowheads="1"/>
          </p:cNvSpPr>
          <p:nvPr/>
        </p:nvSpPr>
        <p:spPr bwMode="auto">
          <a:xfrm>
            <a:off x="0" y="2852936"/>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Isolation extérieure</a:t>
            </a:r>
          </a:p>
        </p:txBody>
      </p:sp>
      <p:cxnSp>
        <p:nvCxnSpPr>
          <p:cNvPr id="73" name="Connecteur droit avec flèche 72"/>
          <p:cNvCxnSpPr>
            <a:stCxn id="69" idx="2"/>
          </p:cNvCxnSpPr>
          <p:nvPr/>
        </p:nvCxnSpPr>
        <p:spPr>
          <a:xfrm rot="16200000" flipH="1">
            <a:off x="1057527" y="3010871"/>
            <a:ext cx="1178550" cy="138590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5"/>
          <p:cNvSpPr>
            <a:spLocks noChangeArrowheads="1"/>
          </p:cNvSpPr>
          <p:nvPr/>
        </p:nvSpPr>
        <p:spPr bwMode="auto">
          <a:xfrm>
            <a:off x="7236296" y="4509120"/>
            <a:ext cx="1907704"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Isolation en sous face</a:t>
            </a:r>
          </a:p>
          <a:p>
            <a:r>
              <a:rPr lang="fr-FR" sz="1400" b="1" dirty="0" smtClean="0">
                <a:solidFill>
                  <a:srgbClr val="FF6600"/>
                </a:solidFill>
              </a:rPr>
              <a:t>Capotage métallique</a:t>
            </a:r>
          </a:p>
        </p:txBody>
      </p:sp>
      <p:cxnSp>
        <p:nvCxnSpPr>
          <p:cNvPr id="77" name="Connecteur droit avec flèche 76"/>
          <p:cNvCxnSpPr>
            <a:stCxn id="76" idx="0"/>
          </p:cNvCxnSpPr>
          <p:nvPr/>
        </p:nvCxnSpPr>
        <p:spPr>
          <a:xfrm rot="16200000" flipV="1">
            <a:off x="7425190" y="3744162"/>
            <a:ext cx="360040" cy="116987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5"/>
          <p:cNvSpPr>
            <a:spLocks noChangeArrowheads="1"/>
          </p:cNvSpPr>
          <p:nvPr/>
        </p:nvSpPr>
        <p:spPr bwMode="auto">
          <a:xfrm>
            <a:off x="7236296" y="2492896"/>
            <a:ext cx="1907704" cy="90794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Dalle sur plots</a:t>
            </a:r>
          </a:p>
          <a:p>
            <a:r>
              <a:rPr lang="fr-FR" sz="1400" b="1" dirty="0" smtClean="0">
                <a:solidFill>
                  <a:srgbClr val="FF6600"/>
                </a:solidFill>
              </a:rPr>
              <a:t>Plots</a:t>
            </a:r>
          </a:p>
          <a:p>
            <a:r>
              <a:rPr lang="fr-FR" sz="1400" b="1" dirty="0" smtClean="0">
                <a:solidFill>
                  <a:srgbClr val="FF6600"/>
                </a:solidFill>
              </a:rPr>
              <a:t>Etanchéité</a:t>
            </a:r>
          </a:p>
          <a:p>
            <a:r>
              <a:rPr lang="fr-FR" sz="1400" b="1" dirty="0" smtClean="0">
                <a:solidFill>
                  <a:srgbClr val="FF6600"/>
                </a:solidFill>
              </a:rPr>
              <a:t>Isolation</a:t>
            </a:r>
          </a:p>
        </p:txBody>
      </p:sp>
      <p:cxnSp>
        <p:nvCxnSpPr>
          <p:cNvPr id="82" name="Connecteur droit avec flèche 81"/>
          <p:cNvCxnSpPr>
            <a:stCxn id="81" idx="2"/>
          </p:cNvCxnSpPr>
          <p:nvPr/>
        </p:nvCxnSpPr>
        <p:spPr>
          <a:xfrm rot="5400000">
            <a:off x="6691029" y="3658072"/>
            <a:ext cx="1756355" cy="124188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85" name="Rectangle 5"/>
          <p:cNvSpPr>
            <a:spLocks noChangeArrowheads="1"/>
          </p:cNvSpPr>
          <p:nvPr/>
        </p:nvSpPr>
        <p:spPr bwMode="auto">
          <a:xfrm>
            <a:off x="7236296" y="5877272"/>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Rampe d’accès parking</a:t>
            </a:r>
          </a:p>
        </p:txBody>
      </p:sp>
      <p:cxnSp>
        <p:nvCxnSpPr>
          <p:cNvPr id="86" name="Connecteur droit avec flèche 85"/>
          <p:cNvCxnSpPr>
            <a:stCxn id="85" idx="0"/>
          </p:cNvCxnSpPr>
          <p:nvPr/>
        </p:nvCxnSpPr>
        <p:spPr>
          <a:xfrm rot="16200000" flipV="1">
            <a:off x="7677218" y="5364342"/>
            <a:ext cx="504056" cy="52180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1" nodeType="clickEffect">
                                  <p:stCondLst>
                                    <p:cond delay="0"/>
                                  </p:stCondLst>
                                  <p:childTnLst>
                                    <p:animEffect transition="out" filter="wipe(down)">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22" presetClass="entr" presetSubtype="4"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grpId="1" nodeType="clickEffect">
                                  <p:stCondLst>
                                    <p:cond delay="0"/>
                                  </p:stCondLst>
                                  <p:childTnLst>
                                    <p:animEffect transition="out" filter="wipe(down)">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34"/>
                                        </p:tgtEl>
                                      </p:cBhvr>
                                    </p:animEffect>
                                    <p:set>
                                      <p:cBhvr>
                                        <p:cTn id="62" dur="1" fill="hold">
                                          <p:stCondLst>
                                            <p:cond delay="4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500"/>
                                        <p:tgtEl>
                                          <p:spTgt spid="69"/>
                                        </p:tgtEl>
                                      </p:cBhvr>
                                    </p:animEffect>
                                  </p:childTnLst>
                                </p:cTn>
                              </p:par>
                              <p:par>
                                <p:cTn id="68" presetID="22" presetClass="entr" presetSubtype="4" fill="hold" nodeType="with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wipe(down)">
                                      <p:cBhvr>
                                        <p:cTn id="70" dur="500"/>
                                        <p:tgtEl>
                                          <p:spTgt spid="7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69"/>
                                        </p:tgtEl>
                                      </p:cBhvr>
                                    </p:animEffect>
                                    <p:set>
                                      <p:cBhvr>
                                        <p:cTn id="75" dur="1" fill="hold">
                                          <p:stCondLst>
                                            <p:cond delay="499"/>
                                          </p:stCondLst>
                                        </p:cTn>
                                        <p:tgtEl>
                                          <p:spTgt spid="69"/>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73"/>
                                        </p:tgtEl>
                                      </p:cBhvr>
                                    </p:animEffect>
                                    <p:set>
                                      <p:cBhvr>
                                        <p:cTn id="78" dur="1" fill="hold">
                                          <p:stCondLst>
                                            <p:cond delay="499"/>
                                          </p:stCondLst>
                                        </p:cTn>
                                        <p:tgtEl>
                                          <p:spTgt spid="7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down)">
                                      <p:cBhvr>
                                        <p:cTn id="83" dur="500"/>
                                        <p:tgtEl>
                                          <p:spTgt spid="76"/>
                                        </p:tgtEl>
                                      </p:cBhvr>
                                    </p:animEffect>
                                  </p:childTnLst>
                                </p:cTn>
                              </p:par>
                              <p:par>
                                <p:cTn id="84" presetID="22" presetClass="entr" presetSubtype="4"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wipe(down)">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xit" presetSubtype="4" fill="hold" grpId="1" nodeType="clickEffect">
                                  <p:stCondLst>
                                    <p:cond delay="0"/>
                                  </p:stCondLst>
                                  <p:childTnLst>
                                    <p:animEffect transition="out" filter="wipe(down)">
                                      <p:cBhvr>
                                        <p:cTn id="90" dur="500"/>
                                        <p:tgtEl>
                                          <p:spTgt spid="76"/>
                                        </p:tgtEl>
                                      </p:cBhvr>
                                    </p:animEffect>
                                    <p:set>
                                      <p:cBhvr>
                                        <p:cTn id="91" dur="1" fill="hold">
                                          <p:stCondLst>
                                            <p:cond delay="499"/>
                                          </p:stCondLst>
                                        </p:cTn>
                                        <p:tgtEl>
                                          <p:spTgt spid="76"/>
                                        </p:tgtEl>
                                        <p:attrNameLst>
                                          <p:attrName>style.visibility</p:attrName>
                                        </p:attrNameLst>
                                      </p:cBhvr>
                                      <p:to>
                                        <p:strVal val="hidden"/>
                                      </p:to>
                                    </p:set>
                                  </p:childTnLst>
                                </p:cTn>
                              </p:par>
                              <p:par>
                                <p:cTn id="92" presetID="22" presetClass="exit" presetSubtype="4" fill="hold" nodeType="withEffect">
                                  <p:stCondLst>
                                    <p:cond delay="0"/>
                                  </p:stCondLst>
                                  <p:childTnLst>
                                    <p:animEffect transition="out" filter="wipe(down)">
                                      <p:cBhvr>
                                        <p:cTn id="93" dur="500"/>
                                        <p:tgtEl>
                                          <p:spTgt spid="77"/>
                                        </p:tgtEl>
                                      </p:cBhvr>
                                    </p:animEffect>
                                    <p:set>
                                      <p:cBhvr>
                                        <p:cTn id="94" dur="1" fill="hold">
                                          <p:stCondLst>
                                            <p:cond delay="499"/>
                                          </p:stCondLst>
                                        </p:cTn>
                                        <p:tgtEl>
                                          <p:spTgt spid="7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down)">
                                      <p:cBhvr>
                                        <p:cTn id="99" dur="500"/>
                                        <p:tgtEl>
                                          <p:spTgt spid="81"/>
                                        </p:tgtEl>
                                      </p:cBhvr>
                                    </p:animEffect>
                                  </p:childTnLst>
                                </p:cTn>
                              </p:par>
                              <p:par>
                                <p:cTn id="100" presetID="22" presetClass="entr" presetSubtype="4" fill="hold" nodeType="with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wipe(down)">
                                      <p:cBhvr>
                                        <p:cTn id="102" dur="500"/>
                                        <p:tgtEl>
                                          <p:spTgt spid="8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xit" presetSubtype="4" fill="hold" grpId="1" nodeType="clickEffect">
                                  <p:stCondLst>
                                    <p:cond delay="0"/>
                                  </p:stCondLst>
                                  <p:childTnLst>
                                    <p:animEffect transition="out" filter="wipe(down)">
                                      <p:cBhvr>
                                        <p:cTn id="106" dur="500"/>
                                        <p:tgtEl>
                                          <p:spTgt spid="81"/>
                                        </p:tgtEl>
                                      </p:cBhvr>
                                    </p:animEffect>
                                    <p:set>
                                      <p:cBhvr>
                                        <p:cTn id="107" dur="1" fill="hold">
                                          <p:stCondLst>
                                            <p:cond delay="499"/>
                                          </p:stCondLst>
                                        </p:cTn>
                                        <p:tgtEl>
                                          <p:spTgt spid="81"/>
                                        </p:tgtEl>
                                        <p:attrNameLst>
                                          <p:attrName>style.visibility</p:attrName>
                                        </p:attrNameLst>
                                      </p:cBhvr>
                                      <p:to>
                                        <p:strVal val="hidden"/>
                                      </p:to>
                                    </p:set>
                                  </p:childTnLst>
                                </p:cTn>
                              </p:par>
                              <p:par>
                                <p:cTn id="108" presetID="22" presetClass="exit" presetSubtype="4" fill="hold" nodeType="withEffect">
                                  <p:stCondLst>
                                    <p:cond delay="0"/>
                                  </p:stCondLst>
                                  <p:childTnLst>
                                    <p:animEffect transition="out" filter="wipe(down)">
                                      <p:cBhvr>
                                        <p:cTn id="109" dur="500"/>
                                        <p:tgtEl>
                                          <p:spTgt spid="82"/>
                                        </p:tgtEl>
                                      </p:cBhvr>
                                    </p:animEffect>
                                    <p:set>
                                      <p:cBhvr>
                                        <p:cTn id="110" dur="1" fill="hold">
                                          <p:stCondLst>
                                            <p:cond delay="499"/>
                                          </p:stCondLst>
                                        </p:cTn>
                                        <p:tgtEl>
                                          <p:spTgt spid="8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down)">
                                      <p:cBhvr>
                                        <p:cTn id="115" dur="500"/>
                                        <p:tgtEl>
                                          <p:spTgt spid="37"/>
                                        </p:tgtEl>
                                      </p:cBhvr>
                                    </p:animEffect>
                                  </p:childTnLst>
                                </p:cTn>
                              </p:par>
                              <p:par>
                                <p:cTn id="116" presetID="22" presetClass="entr" presetSubtype="4"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down)">
                                      <p:cBhvr>
                                        <p:cTn id="118" dur="500"/>
                                        <p:tgtEl>
                                          <p:spTgt spid="41"/>
                                        </p:tgtEl>
                                      </p:cBhvr>
                                    </p:animEffect>
                                  </p:childTnLst>
                                </p:cTn>
                              </p:par>
                              <p:par>
                                <p:cTn id="119" presetID="22" presetClass="entr" presetSubtype="4" fill="hold"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wipe(down)">
                                      <p:cBhvr>
                                        <p:cTn id="121" dur="500"/>
                                        <p:tgtEl>
                                          <p:spTgt spid="40"/>
                                        </p:tgtEl>
                                      </p:cBhvr>
                                    </p:animEffect>
                                  </p:childTnLst>
                                </p:cTn>
                              </p:par>
                              <p:par>
                                <p:cTn id="122" presetID="22" presetClass="entr" presetSubtype="4" fill="hold" nodeType="withEffect">
                                  <p:stCondLst>
                                    <p:cond delay="0"/>
                                  </p:stCondLst>
                                  <p:childTnLst>
                                    <p:set>
                                      <p:cBhvr>
                                        <p:cTn id="123" dur="1" fill="hold">
                                          <p:stCondLst>
                                            <p:cond delay="0"/>
                                          </p:stCondLst>
                                        </p:cTn>
                                        <p:tgtEl>
                                          <p:spTgt spid="42"/>
                                        </p:tgtEl>
                                        <p:attrNameLst>
                                          <p:attrName>style.visibility</p:attrName>
                                        </p:attrNameLst>
                                      </p:cBhvr>
                                      <p:to>
                                        <p:strVal val="visible"/>
                                      </p:to>
                                    </p:set>
                                    <p:animEffect transition="in" filter="wipe(down)">
                                      <p:cBhvr>
                                        <p:cTn id="124" dur="500"/>
                                        <p:tgtEl>
                                          <p:spTgt spid="4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xit" presetSubtype="4" fill="hold" grpId="1" nodeType="clickEffect">
                                  <p:stCondLst>
                                    <p:cond delay="0"/>
                                  </p:stCondLst>
                                  <p:childTnLst>
                                    <p:animEffect transition="out" filter="wipe(down)">
                                      <p:cBhvr>
                                        <p:cTn id="128" dur="500"/>
                                        <p:tgtEl>
                                          <p:spTgt spid="37"/>
                                        </p:tgtEl>
                                      </p:cBhvr>
                                    </p:animEffect>
                                    <p:set>
                                      <p:cBhvr>
                                        <p:cTn id="129" dur="1" fill="hold">
                                          <p:stCondLst>
                                            <p:cond delay="499"/>
                                          </p:stCondLst>
                                        </p:cTn>
                                        <p:tgtEl>
                                          <p:spTgt spid="37"/>
                                        </p:tgtEl>
                                        <p:attrNameLst>
                                          <p:attrName>style.visibility</p:attrName>
                                        </p:attrNameLst>
                                      </p:cBhvr>
                                      <p:to>
                                        <p:strVal val="hidden"/>
                                      </p:to>
                                    </p:set>
                                  </p:childTnLst>
                                </p:cTn>
                              </p:par>
                              <p:par>
                                <p:cTn id="130" presetID="22" presetClass="exit" presetSubtype="4" fill="hold" nodeType="withEffect">
                                  <p:stCondLst>
                                    <p:cond delay="0"/>
                                  </p:stCondLst>
                                  <p:childTnLst>
                                    <p:animEffect transition="out" filter="wipe(down)">
                                      <p:cBhvr>
                                        <p:cTn id="131" dur="500"/>
                                        <p:tgtEl>
                                          <p:spTgt spid="41"/>
                                        </p:tgtEl>
                                      </p:cBhvr>
                                    </p:animEffect>
                                    <p:set>
                                      <p:cBhvr>
                                        <p:cTn id="132" dur="1" fill="hold">
                                          <p:stCondLst>
                                            <p:cond delay="499"/>
                                          </p:stCondLst>
                                        </p:cTn>
                                        <p:tgtEl>
                                          <p:spTgt spid="41"/>
                                        </p:tgtEl>
                                        <p:attrNameLst>
                                          <p:attrName>style.visibility</p:attrName>
                                        </p:attrNameLst>
                                      </p:cBhvr>
                                      <p:to>
                                        <p:strVal val="hidden"/>
                                      </p:to>
                                    </p:set>
                                  </p:childTnLst>
                                </p:cTn>
                              </p:par>
                              <p:par>
                                <p:cTn id="133" presetID="22" presetClass="exit" presetSubtype="4" fill="hold" nodeType="withEffect">
                                  <p:stCondLst>
                                    <p:cond delay="0"/>
                                  </p:stCondLst>
                                  <p:childTnLst>
                                    <p:animEffect transition="out" filter="wipe(down)">
                                      <p:cBhvr>
                                        <p:cTn id="134" dur="500"/>
                                        <p:tgtEl>
                                          <p:spTgt spid="40"/>
                                        </p:tgtEl>
                                      </p:cBhvr>
                                    </p:animEffect>
                                    <p:set>
                                      <p:cBhvr>
                                        <p:cTn id="135" dur="1" fill="hold">
                                          <p:stCondLst>
                                            <p:cond delay="499"/>
                                          </p:stCondLst>
                                        </p:cTn>
                                        <p:tgtEl>
                                          <p:spTgt spid="40"/>
                                        </p:tgtEl>
                                        <p:attrNameLst>
                                          <p:attrName>style.visibility</p:attrName>
                                        </p:attrNameLst>
                                      </p:cBhvr>
                                      <p:to>
                                        <p:strVal val="hidden"/>
                                      </p:to>
                                    </p:set>
                                  </p:childTnLst>
                                </p:cTn>
                              </p:par>
                              <p:par>
                                <p:cTn id="136" presetID="22" presetClass="exit" presetSubtype="4" fill="hold" nodeType="withEffect">
                                  <p:stCondLst>
                                    <p:cond delay="0"/>
                                  </p:stCondLst>
                                  <p:childTnLst>
                                    <p:animEffect transition="out" filter="wipe(down)">
                                      <p:cBhvr>
                                        <p:cTn id="137" dur="500"/>
                                        <p:tgtEl>
                                          <p:spTgt spid="42"/>
                                        </p:tgtEl>
                                      </p:cBhvr>
                                    </p:animEffect>
                                    <p:set>
                                      <p:cBhvr>
                                        <p:cTn id="138" dur="1" fill="hold">
                                          <p:stCondLst>
                                            <p:cond delay="499"/>
                                          </p:stCondLst>
                                        </p:cTn>
                                        <p:tgtEl>
                                          <p:spTgt spid="42"/>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animEffect transition="in" filter="wipe(down)">
                                      <p:cBhvr>
                                        <p:cTn id="143" dur="500"/>
                                        <p:tgtEl>
                                          <p:spTgt spid="52"/>
                                        </p:tgtEl>
                                      </p:cBhvr>
                                    </p:animEffect>
                                  </p:childTnLst>
                                </p:cTn>
                              </p:par>
                              <p:par>
                                <p:cTn id="144" presetID="22" presetClass="entr" presetSubtype="4" fill="hold" nodeType="with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wipe(down)">
                                      <p:cBhvr>
                                        <p:cTn id="146" dur="500"/>
                                        <p:tgtEl>
                                          <p:spTgt spid="39"/>
                                        </p:tgtEl>
                                      </p:cBhvr>
                                    </p:animEffect>
                                  </p:childTnLst>
                                </p:cTn>
                              </p:par>
                              <p:par>
                                <p:cTn id="147" presetID="22" presetClass="entr" presetSubtype="4" fill="hold" nodeType="with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wipe(down)">
                                      <p:cBhvr>
                                        <p:cTn id="149" dur="500"/>
                                        <p:tgtEl>
                                          <p:spTgt spid="3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xit" presetSubtype="4" fill="hold" grpId="1" nodeType="clickEffect">
                                  <p:stCondLst>
                                    <p:cond delay="0"/>
                                  </p:stCondLst>
                                  <p:childTnLst>
                                    <p:animEffect transition="out" filter="wipe(down)">
                                      <p:cBhvr>
                                        <p:cTn id="153" dur="500"/>
                                        <p:tgtEl>
                                          <p:spTgt spid="52"/>
                                        </p:tgtEl>
                                      </p:cBhvr>
                                    </p:animEffect>
                                    <p:set>
                                      <p:cBhvr>
                                        <p:cTn id="154" dur="1" fill="hold">
                                          <p:stCondLst>
                                            <p:cond delay="499"/>
                                          </p:stCondLst>
                                        </p:cTn>
                                        <p:tgtEl>
                                          <p:spTgt spid="52"/>
                                        </p:tgtEl>
                                        <p:attrNameLst>
                                          <p:attrName>style.visibility</p:attrName>
                                        </p:attrNameLst>
                                      </p:cBhvr>
                                      <p:to>
                                        <p:strVal val="hidden"/>
                                      </p:to>
                                    </p:set>
                                  </p:childTnLst>
                                </p:cTn>
                              </p:par>
                              <p:par>
                                <p:cTn id="155" presetID="22" presetClass="exit" presetSubtype="4" fill="hold" nodeType="withEffect">
                                  <p:stCondLst>
                                    <p:cond delay="0"/>
                                  </p:stCondLst>
                                  <p:childTnLst>
                                    <p:animEffect transition="out" filter="wipe(down)">
                                      <p:cBhvr>
                                        <p:cTn id="156" dur="500"/>
                                        <p:tgtEl>
                                          <p:spTgt spid="39"/>
                                        </p:tgtEl>
                                      </p:cBhvr>
                                    </p:animEffect>
                                    <p:set>
                                      <p:cBhvr>
                                        <p:cTn id="157" dur="1" fill="hold">
                                          <p:stCondLst>
                                            <p:cond delay="499"/>
                                          </p:stCondLst>
                                        </p:cTn>
                                        <p:tgtEl>
                                          <p:spTgt spid="39"/>
                                        </p:tgtEl>
                                        <p:attrNameLst>
                                          <p:attrName>style.visibility</p:attrName>
                                        </p:attrNameLst>
                                      </p:cBhvr>
                                      <p:to>
                                        <p:strVal val="hidden"/>
                                      </p:to>
                                    </p:set>
                                  </p:childTnLst>
                                </p:cTn>
                              </p:par>
                              <p:par>
                                <p:cTn id="158" presetID="22" presetClass="exit" presetSubtype="4" fill="hold" nodeType="withEffect">
                                  <p:stCondLst>
                                    <p:cond delay="0"/>
                                  </p:stCondLst>
                                  <p:childTnLst>
                                    <p:animEffect transition="out" filter="wipe(down)">
                                      <p:cBhvr>
                                        <p:cTn id="159" dur="500"/>
                                        <p:tgtEl>
                                          <p:spTgt spid="38"/>
                                        </p:tgtEl>
                                      </p:cBhvr>
                                    </p:animEffect>
                                    <p:set>
                                      <p:cBhvr>
                                        <p:cTn id="160" dur="1" fill="hold">
                                          <p:stCondLst>
                                            <p:cond delay="499"/>
                                          </p:stCondLst>
                                        </p:cTn>
                                        <p:tgtEl>
                                          <p:spTgt spid="38"/>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85"/>
                                        </p:tgtEl>
                                        <p:attrNameLst>
                                          <p:attrName>style.visibility</p:attrName>
                                        </p:attrNameLst>
                                      </p:cBhvr>
                                      <p:to>
                                        <p:strVal val="visible"/>
                                      </p:to>
                                    </p:set>
                                    <p:animEffect transition="in" filter="wipe(down)">
                                      <p:cBhvr>
                                        <p:cTn id="165" dur="500"/>
                                        <p:tgtEl>
                                          <p:spTgt spid="85"/>
                                        </p:tgtEl>
                                      </p:cBhvr>
                                    </p:animEffect>
                                  </p:childTnLst>
                                </p:cTn>
                              </p:par>
                              <p:par>
                                <p:cTn id="166" presetID="22" presetClass="entr" presetSubtype="4" fill="hold" nodeType="withEffect">
                                  <p:stCondLst>
                                    <p:cond delay="0"/>
                                  </p:stCondLst>
                                  <p:childTnLst>
                                    <p:set>
                                      <p:cBhvr>
                                        <p:cTn id="167" dur="1" fill="hold">
                                          <p:stCondLst>
                                            <p:cond delay="0"/>
                                          </p:stCondLst>
                                        </p:cTn>
                                        <p:tgtEl>
                                          <p:spTgt spid="86"/>
                                        </p:tgtEl>
                                        <p:attrNameLst>
                                          <p:attrName>style.visibility</p:attrName>
                                        </p:attrNameLst>
                                      </p:cBhvr>
                                      <p:to>
                                        <p:strVal val="visible"/>
                                      </p:to>
                                    </p:set>
                                    <p:animEffect transition="in" filter="wipe(down)">
                                      <p:cBhvr>
                                        <p:cTn id="168" dur="500"/>
                                        <p:tgtEl>
                                          <p:spTgt spid="8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xit" presetSubtype="4" fill="hold" grpId="1" nodeType="clickEffect">
                                  <p:stCondLst>
                                    <p:cond delay="0"/>
                                  </p:stCondLst>
                                  <p:childTnLst>
                                    <p:animEffect transition="out" filter="wipe(down)">
                                      <p:cBhvr>
                                        <p:cTn id="172" dur="500"/>
                                        <p:tgtEl>
                                          <p:spTgt spid="85"/>
                                        </p:tgtEl>
                                      </p:cBhvr>
                                    </p:animEffect>
                                    <p:set>
                                      <p:cBhvr>
                                        <p:cTn id="173" dur="1" fill="hold">
                                          <p:stCondLst>
                                            <p:cond delay="499"/>
                                          </p:stCondLst>
                                        </p:cTn>
                                        <p:tgtEl>
                                          <p:spTgt spid="85"/>
                                        </p:tgtEl>
                                        <p:attrNameLst>
                                          <p:attrName>style.visibility</p:attrName>
                                        </p:attrNameLst>
                                      </p:cBhvr>
                                      <p:to>
                                        <p:strVal val="hidden"/>
                                      </p:to>
                                    </p:set>
                                  </p:childTnLst>
                                </p:cTn>
                              </p:par>
                              <p:par>
                                <p:cTn id="174" presetID="22" presetClass="exit" presetSubtype="4" fill="hold" nodeType="withEffect">
                                  <p:stCondLst>
                                    <p:cond delay="0"/>
                                  </p:stCondLst>
                                  <p:childTnLst>
                                    <p:animEffect transition="out" filter="wipe(down)">
                                      <p:cBhvr>
                                        <p:cTn id="175" dur="500"/>
                                        <p:tgtEl>
                                          <p:spTgt spid="86"/>
                                        </p:tgtEl>
                                      </p:cBhvr>
                                    </p:animEffect>
                                    <p:set>
                                      <p:cBhvr>
                                        <p:cTn id="176"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37" grpId="0" animBg="1"/>
      <p:bldP spid="37" grpId="1" animBg="1"/>
      <p:bldP spid="52" grpId="0" animBg="1"/>
      <p:bldP spid="52" grpId="1" animBg="1"/>
      <p:bldP spid="69" grpId="0" animBg="1"/>
      <p:bldP spid="69" grpId="1" animBg="1"/>
      <p:bldP spid="76" grpId="0" animBg="1"/>
      <p:bldP spid="76" grpId="1" animBg="1"/>
      <p:bldP spid="81" grpId="0" animBg="1"/>
      <p:bldP spid="81" grpId="1" animBg="1"/>
      <p:bldP spid="85" grpId="0" animBg="1"/>
      <p:bldP spid="8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267744" y="1052736"/>
            <a:ext cx="5962650" cy="5095875"/>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16</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Coupe</a:t>
            </a:r>
            <a:r>
              <a:rPr kumimoji="0" lang="fr-FR" sz="2400" b="1" i="0" u="none" strike="noStrike" kern="1200" cap="none" spc="0" normalizeH="0" noProof="0" dirty="0" smtClean="0">
                <a:ln>
                  <a:noFill/>
                </a:ln>
                <a:solidFill>
                  <a:schemeClr val="tx2"/>
                </a:solidFill>
                <a:effectLst/>
                <a:uLnTx/>
                <a:uFillTx/>
                <a:latin typeface="+mj-lt"/>
                <a:ea typeface="+mj-ea"/>
                <a:cs typeface="+mj-cs"/>
              </a:rPr>
              <a:t> 2</a:t>
            </a:r>
            <a:r>
              <a:rPr kumimoji="0" lang="fr-FR" sz="2400" b="1" i="0" u="none" strike="noStrike" kern="1200" cap="none" spc="0" normalizeH="0" baseline="0" noProof="0" dirty="0" smtClean="0">
                <a:ln>
                  <a:noFill/>
                </a:ln>
                <a:solidFill>
                  <a:schemeClr val="tx2"/>
                </a:solidFill>
                <a:effectLst/>
                <a:uLnTx/>
                <a:uFillTx/>
                <a:latin typeface="+mj-lt"/>
                <a:ea typeface="+mj-ea"/>
                <a:cs typeface="+mj-cs"/>
              </a:rPr>
              <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itre 1"/>
          <p:cNvSpPr txBox="1">
            <a:spLocks/>
          </p:cNvSpPr>
          <p:nvPr/>
        </p:nvSpPr>
        <p:spPr>
          <a:xfrm>
            <a:off x="7088828" y="5877272"/>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sp>
        <p:nvSpPr>
          <p:cNvPr id="8" name="Rectangle 5"/>
          <p:cNvSpPr>
            <a:spLocks noChangeArrowheads="1"/>
          </p:cNvSpPr>
          <p:nvPr/>
        </p:nvSpPr>
        <p:spPr bwMode="auto">
          <a:xfrm>
            <a:off x="6084168" y="548680"/>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Cage d’ascenseur 62 m</a:t>
            </a:r>
          </a:p>
        </p:txBody>
      </p:sp>
      <p:sp>
        <p:nvSpPr>
          <p:cNvPr id="10" name="Rectangle 5"/>
          <p:cNvSpPr>
            <a:spLocks noChangeArrowheads="1"/>
          </p:cNvSpPr>
          <p:nvPr/>
        </p:nvSpPr>
        <p:spPr bwMode="auto">
          <a:xfrm>
            <a:off x="2627784" y="332656"/>
            <a:ext cx="2880320" cy="6924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Etanchéité</a:t>
            </a:r>
          </a:p>
          <a:p>
            <a:r>
              <a:rPr lang="fr-FR" sz="1400" b="1" dirty="0" smtClean="0">
                <a:solidFill>
                  <a:srgbClr val="FF6600"/>
                </a:solidFill>
              </a:rPr>
              <a:t>Isolation type XPS 12 cm</a:t>
            </a:r>
          </a:p>
          <a:p>
            <a:r>
              <a:rPr lang="fr-FR" sz="1400" b="1" dirty="0" smtClean="0">
                <a:solidFill>
                  <a:srgbClr val="FF6600"/>
                </a:solidFill>
              </a:rPr>
              <a:t>Plafond Panneau Bois KLH 160 mm </a:t>
            </a:r>
          </a:p>
        </p:txBody>
      </p:sp>
      <p:sp>
        <p:nvSpPr>
          <p:cNvPr id="13" name="Rectangle 5"/>
          <p:cNvSpPr>
            <a:spLocks noChangeArrowheads="1"/>
          </p:cNvSpPr>
          <p:nvPr/>
        </p:nvSpPr>
        <p:spPr bwMode="auto">
          <a:xfrm>
            <a:off x="0" y="2636912"/>
            <a:ext cx="2699792" cy="11233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Toiture terrasse 1 U= 0.23 W/</a:t>
            </a:r>
            <a:r>
              <a:rPr lang="fr-FR" sz="1400" b="1" u="sng" dirty="0" err="1" smtClean="0">
                <a:solidFill>
                  <a:srgbClr val="FF6600"/>
                </a:solidFill>
              </a:rPr>
              <a:t>m².K</a:t>
            </a:r>
            <a:endParaRPr lang="fr-FR" sz="1400" b="1" u="sng" dirty="0" smtClean="0">
              <a:solidFill>
                <a:srgbClr val="FF6600"/>
              </a:solidFill>
            </a:endParaRPr>
          </a:p>
          <a:p>
            <a:r>
              <a:rPr lang="fr-FR" sz="1400" b="1" dirty="0" err="1" smtClean="0">
                <a:solidFill>
                  <a:srgbClr val="FF6600"/>
                </a:solidFill>
              </a:rPr>
              <a:t>Végétalisation</a:t>
            </a:r>
            <a:r>
              <a:rPr lang="fr-FR" sz="1400" b="1" dirty="0" smtClean="0">
                <a:solidFill>
                  <a:srgbClr val="FF6600"/>
                </a:solidFill>
              </a:rPr>
              <a:t> (≈10 cm)</a:t>
            </a:r>
          </a:p>
          <a:p>
            <a:r>
              <a:rPr lang="fr-FR" sz="1400" b="1" dirty="0" smtClean="0">
                <a:solidFill>
                  <a:srgbClr val="FF6600"/>
                </a:solidFill>
              </a:rPr>
              <a:t>Isolant XPS 12 cm</a:t>
            </a:r>
          </a:p>
          <a:p>
            <a:r>
              <a:rPr lang="fr-FR" sz="1400" b="1" dirty="0" smtClean="0">
                <a:solidFill>
                  <a:srgbClr val="FF6600"/>
                </a:solidFill>
              </a:rPr>
              <a:t>Plafond béton 20 cm</a:t>
            </a:r>
          </a:p>
          <a:p>
            <a:endParaRPr lang="fr-FR" sz="1400" b="1" dirty="0" smtClean="0">
              <a:solidFill>
                <a:srgbClr val="FF6600"/>
              </a:solidFill>
            </a:endParaRPr>
          </a:p>
        </p:txBody>
      </p:sp>
      <p:sp>
        <p:nvSpPr>
          <p:cNvPr id="14" name="Rectangle 5"/>
          <p:cNvSpPr>
            <a:spLocks noChangeArrowheads="1"/>
          </p:cNvSpPr>
          <p:nvPr/>
        </p:nvSpPr>
        <p:spPr bwMode="auto">
          <a:xfrm>
            <a:off x="6407696" y="1340768"/>
            <a:ext cx="2736304" cy="155427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Toiture terrasse 2: U=0.18 W/</a:t>
            </a:r>
            <a:r>
              <a:rPr lang="fr-FR" sz="1400" b="1" u="sng" dirty="0" err="1" smtClean="0">
                <a:solidFill>
                  <a:srgbClr val="FF6600"/>
                </a:solidFill>
              </a:rPr>
              <a:t>m².K</a:t>
            </a:r>
            <a:endParaRPr lang="fr-FR" sz="1400" b="1" u="sng" dirty="0" smtClean="0">
              <a:solidFill>
                <a:srgbClr val="FF6600"/>
              </a:solidFill>
            </a:endParaRPr>
          </a:p>
          <a:p>
            <a:r>
              <a:rPr lang="fr-FR" sz="1400" b="1" dirty="0" smtClean="0">
                <a:solidFill>
                  <a:srgbClr val="FF6600"/>
                </a:solidFill>
              </a:rPr>
              <a:t>Dalle sur plots</a:t>
            </a:r>
          </a:p>
          <a:p>
            <a:r>
              <a:rPr lang="fr-FR" sz="1400" b="1" dirty="0" smtClean="0">
                <a:solidFill>
                  <a:srgbClr val="FF6600"/>
                </a:solidFill>
              </a:rPr>
              <a:t>Plots</a:t>
            </a:r>
          </a:p>
          <a:p>
            <a:r>
              <a:rPr lang="fr-FR" sz="1400" b="1" dirty="0" smtClean="0">
                <a:solidFill>
                  <a:srgbClr val="FF6600"/>
                </a:solidFill>
              </a:rPr>
              <a:t>Etanchéité</a:t>
            </a:r>
          </a:p>
          <a:p>
            <a:r>
              <a:rPr lang="fr-FR" sz="1400" b="1" dirty="0" smtClean="0">
                <a:solidFill>
                  <a:srgbClr val="FF6600"/>
                </a:solidFill>
              </a:rPr>
              <a:t>Isolation type XPS 12 cm </a:t>
            </a:r>
          </a:p>
          <a:p>
            <a:r>
              <a:rPr lang="fr-FR" sz="1400" b="1" dirty="0" smtClean="0">
                <a:solidFill>
                  <a:srgbClr val="FF6600"/>
                </a:solidFill>
              </a:rPr>
              <a:t>Plafond Panneau Bois KLH 16 cm</a:t>
            </a:r>
          </a:p>
          <a:p>
            <a:endParaRPr lang="fr-FR" sz="1400" b="1" dirty="0" smtClean="0">
              <a:solidFill>
                <a:srgbClr val="FF6600"/>
              </a:solidFill>
            </a:endParaRPr>
          </a:p>
        </p:txBody>
      </p:sp>
      <p:sp>
        <p:nvSpPr>
          <p:cNvPr id="17" name="Rectangle 5"/>
          <p:cNvSpPr>
            <a:spLocks noChangeArrowheads="1"/>
          </p:cNvSpPr>
          <p:nvPr/>
        </p:nvSpPr>
        <p:spPr bwMode="auto">
          <a:xfrm>
            <a:off x="7164288" y="2924944"/>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Faux plafonds BA 13</a:t>
            </a:r>
          </a:p>
        </p:txBody>
      </p:sp>
      <p:cxnSp>
        <p:nvCxnSpPr>
          <p:cNvPr id="20" name="Connecteur droit avec flèche 19"/>
          <p:cNvCxnSpPr/>
          <p:nvPr/>
        </p:nvCxnSpPr>
        <p:spPr>
          <a:xfrm rot="10800000" flipV="1">
            <a:off x="6660232" y="836712"/>
            <a:ext cx="432048" cy="288032"/>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0" idx="2"/>
          </p:cNvCxnSpPr>
          <p:nvPr/>
        </p:nvCxnSpPr>
        <p:spPr>
          <a:xfrm rot="16200000" flipH="1">
            <a:off x="4263572" y="829524"/>
            <a:ext cx="256816" cy="64807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4" idx="1"/>
          </p:cNvCxnSpPr>
          <p:nvPr/>
        </p:nvCxnSpPr>
        <p:spPr>
          <a:xfrm rot="10800000" flipV="1">
            <a:off x="5580112" y="2117904"/>
            <a:ext cx="827584" cy="23097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10800000">
            <a:off x="4716016" y="2420888"/>
            <a:ext cx="2448272" cy="648072"/>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0800000" flipV="1">
            <a:off x="5724128" y="3068960"/>
            <a:ext cx="1440160" cy="122413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rot="10800000">
            <a:off x="3995936" y="1484784"/>
            <a:ext cx="3168352" cy="158417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10800000" flipV="1">
            <a:off x="5292080" y="3068960"/>
            <a:ext cx="1872208" cy="288032"/>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rot="10800000" flipV="1">
            <a:off x="3347864" y="3068960"/>
            <a:ext cx="3816424" cy="1368152"/>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52" idx="1"/>
          </p:cNvCxnSpPr>
          <p:nvPr/>
        </p:nvCxnSpPr>
        <p:spPr>
          <a:xfrm rot="10800000" flipV="1">
            <a:off x="4716016" y="4854788"/>
            <a:ext cx="1475656" cy="30240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5"/>
          <p:cNvSpPr>
            <a:spLocks noChangeArrowheads="1"/>
          </p:cNvSpPr>
          <p:nvPr/>
        </p:nvSpPr>
        <p:spPr bwMode="auto">
          <a:xfrm>
            <a:off x="0" y="4509120"/>
            <a:ext cx="1979712" cy="90794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Revêtement de sol (carrelage ou bois)</a:t>
            </a:r>
          </a:p>
          <a:p>
            <a:r>
              <a:rPr lang="fr-FR" sz="1400" b="1" dirty="0" smtClean="0">
                <a:solidFill>
                  <a:srgbClr val="FF6600"/>
                </a:solidFill>
              </a:rPr>
              <a:t>Chape béton 6 cm</a:t>
            </a:r>
          </a:p>
          <a:p>
            <a:r>
              <a:rPr lang="fr-FR" sz="1400" b="1" dirty="0" smtClean="0">
                <a:solidFill>
                  <a:srgbClr val="FF6600"/>
                </a:solidFill>
              </a:rPr>
              <a:t>Plancher béton 20 cm</a:t>
            </a:r>
          </a:p>
        </p:txBody>
      </p:sp>
      <p:sp>
        <p:nvSpPr>
          <p:cNvPr id="52" name="Rectangle 5"/>
          <p:cNvSpPr>
            <a:spLocks noChangeArrowheads="1"/>
          </p:cNvSpPr>
          <p:nvPr/>
        </p:nvSpPr>
        <p:spPr bwMode="auto">
          <a:xfrm>
            <a:off x="6191672" y="4293096"/>
            <a:ext cx="2952328" cy="11233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u="sng" dirty="0" smtClean="0">
                <a:solidFill>
                  <a:srgbClr val="FF6600"/>
                </a:solidFill>
              </a:rPr>
              <a:t>Dalle RDC/Sous sol: U= 0.22 W/</a:t>
            </a:r>
            <a:r>
              <a:rPr lang="fr-FR" sz="1400" b="1" u="sng" dirty="0" err="1" smtClean="0">
                <a:solidFill>
                  <a:srgbClr val="FF6600"/>
                </a:solidFill>
              </a:rPr>
              <a:t>m².K</a:t>
            </a:r>
            <a:endParaRPr lang="fr-FR" sz="1400" b="1" u="sng" dirty="0" smtClean="0">
              <a:solidFill>
                <a:srgbClr val="FF6600"/>
              </a:solidFill>
            </a:endParaRPr>
          </a:p>
          <a:p>
            <a:r>
              <a:rPr lang="fr-FR" sz="1400" b="1" dirty="0" smtClean="0">
                <a:solidFill>
                  <a:srgbClr val="FF6600"/>
                </a:solidFill>
              </a:rPr>
              <a:t>Revêtement de sol</a:t>
            </a:r>
          </a:p>
          <a:p>
            <a:r>
              <a:rPr lang="fr-FR" sz="1400" b="1" dirty="0" smtClean="0">
                <a:solidFill>
                  <a:srgbClr val="FF6600"/>
                </a:solidFill>
              </a:rPr>
              <a:t>Chape béton 6 cm</a:t>
            </a:r>
          </a:p>
          <a:p>
            <a:r>
              <a:rPr lang="fr-FR" sz="1400" b="1" dirty="0" smtClean="0">
                <a:solidFill>
                  <a:srgbClr val="FF6600"/>
                </a:solidFill>
              </a:rPr>
              <a:t>Isolation polystyrène XPS HD 12 cm</a:t>
            </a:r>
          </a:p>
          <a:p>
            <a:r>
              <a:rPr lang="fr-FR" sz="1400" b="1" dirty="0" smtClean="0">
                <a:solidFill>
                  <a:srgbClr val="FF6600"/>
                </a:solidFill>
              </a:rPr>
              <a:t>Plancher béton 20 cm</a:t>
            </a:r>
          </a:p>
        </p:txBody>
      </p:sp>
      <p:sp>
        <p:nvSpPr>
          <p:cNvPr id="55" name="Rectangle 5"/>
          <p:cNvSpPr>
            <a:spLocks noChangeArrowheads="1"/>
          </p:cNvSpPr>
          <p:nvPr/>
        </p:nvSpPr>
        <p:spPr bwMode="auto">
          <a:xfrm>
            <a:off x="1835696" y="5661248"/>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Plancher béton 30 cm</a:t>
            </a:r>
          </a:p>
        </p:txBody>
      </p:sp>
      <p:cxnSp>
        <p:nvCxnSpPr>
          <p:cNvPr id="56" name="Connecteur droit avec flèche 55"/>
          <p:cNvCxnSpPr>
            <a:stCxn id="55" idx="3"/>
          </p:cNvCxnSpPr>
          <p:nvPr/>
        </p:nvCxnSpPr>
        <p:spPr>
          <a:xfrm flipV="1">
            <a:off x="3635896" y="5229200"/>
            <a:ext cx="360040" cy="56285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48" idx="3"/>
          </p:cNvCxnSpPr>
          <p:nvPr/>
        </p:nvCxnSpPr>
        <p:spPr>
          <a:xfrm flipV="1">
            <a:off x="1979712" y="4149080"/>
            <a:ext cx="2880320" cy="81401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a:stCxn id="13" idx="2"/>
          </p:cNvCxnSpPr>
          <p:nvPr/>
        </p:nvCxnSpPr>
        <p:spPr>
          <a:xfrm rot="16200000" flipH="1">
            <a:off x="1794448" y="3315744"/>
            <a:ext cx="604810" cy="149391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72" idx="3"/>
          </p:cNvCxnSpPr>
          <p:nvPr/>
        </p:nvCxnSpPr>
        <p:spPr>
          <a:xfrm>
            <a:off x="2663280" y="2010763"/>
            <a:ext cx="1836712" cy="120221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5"/>
          <p:cNvSpPr>
            <a:spLocks noChangeArrowheads="1"/>
          </p:cNvSpPr>
          <p:nvPr/>
        </p:nvSpPr>
        <p:spPr bwMode="auto">
          <a:xfrm>
            <a:off x="683568" y="1196752"/>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Plaque </a:t>
            </a:r>
            <a:r>
              <a:rPr lang="fr-FR" sz="1400" b="1" dirty="0" err="1" smtClean="0">
                <a:solidFill>
                  <a:srgbClr val="FF6600"/>
                </a:solidFill>
              </a:rPr>
              <a:t>Eternit</a:t>
            </a:r>
            <a:endParaRPr lang="fr-FR" sz="1400" b="1" dirty="0" smtClean="0">
              <a:solidFill>
                <a:srgbClr val="FF6600"/>
              </a:solidFill>
            </a:endParaRPr>
          </a:p>
        </p:txBody>
      </p:sp>
      <p:cxnSp>
        <p:nvCxnSpPr>
          <p:cNvPr id="79" name="Connecteur droit avec flèche 78"/>
          <p:cNvCxnSpPr>
            <a:stCxn id="76" idx="3"/>
          </p:cNvCxnSpPr>
          <p:nvPr/>
        </p:nvCxnSpPr>
        <p:spPr>
          <a:xfrm>
            <a:off x="2591272" y="1327557"/>
            <a:ext cx="1404664" cy="1321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a:stCxn id="76" idx="3"/>
          </p:cNvCxnSpPr>
          <p:nvPr/>
        </p:nvCxnSpPr>
        <p:spPr>
          <a:xfrm>
            <a:off x="2591272" y="1327557"/>
            <a:ext cx="1116632" cy="66128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90" name="Rectangle 5"/>
          <p:cNvSpPr>
            <a:spLocks noChangeArrowheads="1"/>
          </p:cNvSpPr>
          <p:nvPr/>
        </p:nvSpPr>
        <p:spPr bwMode="auto">
          <a:xfrm>
            <a:off x="0" y="3861048"/>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Eclairage naturel</a:t>
            </a:r>
          </a:p>
        </p:txBody>
      </p:sp>
      <p:cxnSp>
        <p:nvCxnSpPr>
          <p:cNvPr id="91" name="Connecteur droit avec flèche 90"/>
          <p:cNvCxnSpPr>
            <a:stCxn id="90" idx="3"/>
          </p:cNvCxnSpPr>
          <p:nvPr/>
        </p:nvCxnSpPr>
        <p:spPr>
          <a:xfrm>
            <a:off x="1800200" y="3991853"/>
            <a:ext cx="2123728" cy="1321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5"/>
          <p:cNvSpPr>
            <a:spLocks noChangeArrowheads="1"/>
          </p:cNvSpPr>
          <p:nvPr/>
        </p:nvSpPr>
        <p:spPr bwMode="auto">
          <a:xfrm>
            <a:off x="0" y="1700808"/>
            <a:ext cx="1979712" cy="6924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Bavette de zinc</a:t>
            </a:r>
          </a:p>
          <a:p>
            <a:r>
              <a:rPr lang="fr-FR" sz="1400" b="1" dirty="0" smtClean="0">
                <a:solidFill>
                  <a:srgbClr val="FF6600"/>
                </a:solidFill>
              </a:rPr>
              <a:t>Isolant XPS 12 cm</a:t>
            </a:r>
          </a:p>
          <a:p>
            <a:r>
              <a:rPr lang="fr-FR" sz="1400" b="1" dirty="0" smtClean="0">
                <a:solidFill>
                  <a:srgbClr val="FF6600"/>
                </a:solidFill>
              </a:rPr>
              <a:t>KLH 16 cm</a:t>
            </a:r>
          </a:p>
        </p:txBody>
      </p:sp>
      <p:cxnSp>
        <p:nvCxnSpPr>
          <p:cNvPr id="95" name="Connecteur droit avec flèche 94"/>
          <p:cNvCxnSpPr>
            <a:stCxn id="94" idx="2"/>
          </p:cNvCxnSpPr>
          <p:nvPr/>
        </p:nvCxnSpPr>
        <p:spPr>
          <a:xfrm rot="16200000" flipH="1">
            <a:off x="1723022" y="1660139"/>
            <a:ext cx="1467743" cy="2934074"/>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5"/>
          <p:cNvSpPr>
            <a:spLocks noChangeArrowheads="1"/>
          </p:cNvSpPr>
          <p:nvPr/>
        </p:nvSpPr>
        <p:spPr bwMode="auto">
          <a:xfrm>
            <a:off x="683568" y="1556792"/>
            <a:ext cx="1979712" cy="90794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Revêtement de sol (carrelage ou bois)</a:t>
            </a:r>
          </a:p>
          <a:p>
            <a:r>
              <a:rPr lang="fr-FR" sz="1400" b="1" dirty="0" smtClean="0">
                <a:solidFill>
                  <a:srgbClr val="FF6600"/>
                </a:solidFill>
              </a:rPr>
              <a:t>Chape béton 6 cm</a:t>
            </a:r>
          </a:p>
          <a:p>
            <a:r>
              <a:rPr lang="fr-FR" sz="1400" b="1" dirty="0" smtClean="0">
                <a:solidFill>
                  <a:srgbClr val="FF6600"/>
                </a:solidFill>
              </a:rPr>
              <a:t>Plancher KLH 16 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down)">
                                      <p:cBhvr>
                                        <p:cTn id="39" dur="500"/>
                                        <p:tgtEl>
                                          <p:spTgt spid="76"/>
                                        </p:tgtEl>
                                      </p:cBhvr>
                                    </p:animEffect>
                                  </p:childTnLst>
                                </p:cTn>
                              </p:par>
                              <p:par>
                                <p:cTn id="40" presetID="22" presetClass="entr" presetSubtype="4" fill="hold"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down)">
                                      <p:cBhvr>
                                        <p:cTn id="42" dur="500"/>
                                        <p:tgtEl>
                                          <p:spTgt spid="79"/>
                                        </p:tgtEl>
                                      </p:cBhvr>
                                    </p:animEffect>
                                  </p:childTnLst>
                                </p:cTn>
                              </p:par>
                              <p:par>
                                <p:cTn id="43" presetID="22" presetClass="entr" presetSubtype="4"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down)">
                                      <p:cBhvr>
                                        <p:cTn id="45" dur="500"/>
                                        <p:tgtEl>
                                          <p:spTgt spid="8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76"/>
                                        </p:tgtEl>
                                      </p:cBhvr>
                                    </p:animEffect>
                                    <p:set>
                                      <p:cBhvr>
                                        <p:cTn id="50" dur="1" fill="hold">
                                          <p:stCondLst>
                                            <p:cond delay="499"/>
                                          </p:stCondLst>
                                        </p:cTn>
                                        <p:tgtEl>
                                          <p:spTgt spid="76"/>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79"/>
                                        </p:tgtEl>
                                      </p:cBhvr>
                                    </p:animEffect>
                                    <p:set>
                                      <p:cBhvr>
                                        <p:cTn id="53" dur="1" fill="hold">
                                          <p:stCondLst>
                                            <p:cond delay="499"/>
                                          </p:stCondLst>
                                        </p:cTn>
                                        <p:tgtEl>
                                          <p:spTgt spid="79"/>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82"/>
                                        </p:tgtEl>
                                      </p:cBhvr>
                                    </p:animEffect>
                                    <p:set>
                                      <p:cBhvr>
                                        <p:cTn id="56" dur="1" fill="hold">
                                          <p:stCondLst>
                                            <p:cond delay="499"/>
                                          </p:stCondLst>
                                        </p:cTn>
                                        <p:tgtEl>
                                          <p:spTgt spid="8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par>
                                <p:cTn id="62" presetID="22" presetClass="entr" presetSubtype="4"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par>
                                <p:cTn id="68" presetID="22" presetClass="entr" presetSubtype="4"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66"/>
                                        </p:tgtEl>
                                      </p:cBhvr>
                                    </p:animEffect>
                                    <p:set>
                                      <p:cBhvr>
                                        <p:cTn id="78" dur="1" fill="hold">
                                          <p:stCondLst>
                                            <p:cond delay="499"/>
                                          </p:stCondLst>
                                        </p:cTn>
                                        <p:tgtEl>
                                          <p:spTgt spid="66"/>
                                        </p:tgtEl>
                                        <p:attrNameLst>
                                          <p:attrName>style.visibility</p:attrName>
                                        </p:attrNameLst>
                                      </p:cBhvr>
                                      <p:to>
                                        <p:strVal val="hidden"/>
                                      </p:to>
                                    </p:set>
                                  </p:childTnLst>
                                </p:cTn>
                              </p:par>
                              <p:par>
                                <p:cTn id="79" presetID="22" presetClass="exit" presetSubtype="4" fill="hold" grpId="1" nodeType="withEffect">
                                  <p:stCondLst>
                                    <p:cond delay="0"/>
                                  </p:stCondLst>
                                  <p:childTnLst>
                                    <p:animEffect transition="out" filter="wipe(down)">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22" presetClass="exit" presetSubtype="4" fill="hold" nodeType="withEffect">
                                  <p:stCondLst>
                                    <p:cond delay="0"/>
                                  </p:stCondLst>
                                  <p:childTnLst>
                                    <p:animEffect transition="out" filter="wipe(down)">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down)">
                                      <p:cBhvr>
                                        <p:cTn id="89" dur="500"/>
                                        <p:tgtEl>
                                          <p:spTgt spid="72"/>
                                        </p:tgtEl>
                                      </p:cBhvr>
                                    </p:animEffect>
                                  </p:childTnLst>
                                </p:cTn>
                              </p:par>
                              <p:par>
                                <p:cTn id="90" presetID="22" presetClass="entr" presetSubtype="4" fill="hold"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down)">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xit" presetSubtype="4" fill="hold" grpId="1" nodeType="clickEffect">
                                  <p:stCondLst>
                                    <p:cond delay="0"/>
                                  </p:stCondLst>
                                  <p:childTnLst>
                                    <p:animEffect transition="out" filter="wipe(down)">
                                      <p:cBhvr>
                                        <p:cTn id="96" dur="500"/>
                                        <p:tgtEl>
                                          <p:spTgt spid="72"/>
                                        </p:tgtEl>
                                      </p:cBhvr>
                                    </p:animEffect>
                                    <p:set>
                                      <p:cBhvr>
                                        <p:cTn id="97" dur="1" fill="hold">
                                          <p:stCondLst>
                                            <p:cond delay="499"/>
                                          </p:stCondLst>
                                        </p:cTn>
                                        <p:tgtEl>
                                          <p:spTgt spid="72"/>
                                        </p:tgtEl>
                                        <p:attrNameLst>
                                          <p:attrName>style.visibility</p:attrName>
                                        </p:attrNameLst>
                                      </p:cBhvr>
                                      <p:to>
                                        <p:strVal val="hidden"/>
                                      </p:to>
                                    </p:set>
                                  </p:childTnLst>
                                </p:cTn>
                              </p:par>
                              <p:par>
                                <p:cTn id="98" presetID="22" presetClass="exit" presetSubtype="4" fill="hold" nodeType="withEffect">
                                  <p:stCondLst>
                                    <p:cond delay="0"/>
                                  </p:stCondLst>
                                  <p:childTnLst>
                                    <p:animEffect transition="out" filter="wipe(down)">
                                      <p:cBhvr>
                                        <p:cTn id="99" dur="500"/>
                                        <p:tgtEl>
                                          <p:spTgt spid="73"/>
                                        </p:tgtEl>
                                      </p:cBhvr>
                                    </p:animEffect>
                                    <p:set>
                                      <p:cBhvr>
                                        <p:cTn id="100" dur="1" fill="hold">
                                          <p:stCondLst>
                                            <p:cond delay="499"/>
                                          </p:stCondLst>
                                        </p:cTn>
                                        <p:tgtEl>
                                          <p:spTgt spid="7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wipe(down)">
                                      <p:cBhvr>
                                        <p:cTn id="105" dur="500"/>
                                        <p:tgtEl>
                                          <p:spTgt spid="48"/>
                                        </p:tgtEl>
                                      </p:cBhvr>
                                    </p:animEffect>
                                  </p:childTnLst>
                                </p:cTn>
                              </p:par>
                              <p:par>
                                <p:cTn id="106" presetID="22" presetClass="entr" presetSubtype="4" fill="hold" nodeType="with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xit" presetSubtype="4" fill="hold" grpId="1" nodeType="clickEffect">
                                  <p:stCondLst>
                                    <p:cond delay="0"/>
                                  </p:stCondLst>
                                  <p:childTnLst>
                                    <p:animEffect transition="out" filter="wipe(down)">
                                      <p:cBhvr>
                                        <p:cTn id="112" dur="500"/>
                                        <p:tgtEl>
                                          <p:spTgt spid="48"/>
                                        </p:tgtEl>
                                      </p:cBhvr>
                                    </p:animEffect>
                                    <p:set>
                                      <p:cBhvr>
                                        <p:cTn id="113" dur="1" fill="hold">
                                          <p:stCondLst>
                                            <p:cond delay="499"/>
                                          </p:stCondLst>
                                        </p:cTn>
                                        <p:tgtEl>
                                          <p:spTgt spid="48"/>
                                        </p:tgtEl>
                                        <p:attrNameLst>
                                          <p:attrName>style.visibility</p:attrName>
                                        </p:attrNameLst>
                                      </p:cBhvr>
                                      <p:to>
                                        <p:strVal val="hidden"/>
                                      </p:to>
                                    </p:set>
                                  </p:childTnLst>
                                </p:cTn>
                              </p:par>
                              <p:par>
                                <p:cTn id="114" presetID="22" presetClass="exit" presetSubtype="4" fill="hold" nodeType="withEffect">
                                  <p:stCondLst>
                                    <p:cond delay="0"/>
                                  </p:stCondLst>
                                  <p:childTnLst>
                                    <p:animEffect transition="out" filter="wipe(down)">
                                      <p:cBhvr>
                                        <p:cTn id="115" dur="500"/>
                                        <p:tgtEl>
                                          <p:spTgt spid="60"/>
                                        </p:tgtEl>
                                      </p:cBhvr>
                                    </p:animEffect>
                                    <p:set>
                                      <p:cBhvr>
                                        <p:cTn id="116" dur="1" fill="hold">
                                          <p:stCondLst>
                                            <p:cond delay="499"/>
                                          </p:stCondLst>
                                        </p:cTn>
                                        <p:tgtEl>
                                          <p:spTgt spid="6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down)">
                                      <p:cBhvr>
                                        <p:cTn id="121" dur="500"/>
                                        <p:tgtEl>
                                          <p:spTgt spid="52"/>
                                        </p:tgtEl>
                                      </p:cBhvr>
                                    </p:animEffect>
                                  </p:childTnLst>
                                </p:cTn>
                              </p:par>
                              <p:par>
                                <p:cTn id="122" presetID="22" presetClass="entr" presetSubtype="4"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down)">
                                      <p:cBhvr>
                                        <p:cTn id="124" dur="500"/>
                                        <p:tgtEl>
                                          <p:spTgt spid="2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xit" presetSubtype="4" fill="hold" grpId="1" nodeType="clickEffect">
                                  <p:stCondLst>
                                    <p:cond delay="0"/>
                                  </p:stCondLst>
                                  <p:childTnLst>
                                    <p:animEffect transition="out" filter="wipe(down)">
                                      <p:cBhvr>
                                        <p:cTn id="128" dur="500"/>
                                        <p:tgtEl>
                                          <p:spTgt spid="52"/>
                                        </p:tgtEl>
                                      </p:cBhvr>
                                    </p:animEffect>
                                    <p:set>
                                      <p:cBhvr>
                                        <p:cTn id="129" dur="1" fill="hold">
                                          <p:stCondLst>
                                            <p:cond delay="499"/>
                                          </p:stCondLst>
                                        </p:cTn>
                                        <p:tgtEl>
                                          <p:spTgt spid="52"/>
                                        </p:tgtEl>
                                        <p:attrNameLst>
                                          <p:attrName>style.visibility</p:attrName>
                                        </p:attrNameLst>
                                      </p:cBhvr>
                                      <p:to>
                                        <p:strVal val="hidden"/>
                                      </p:to>
                                    </p:set>
                                  </p:childTnLst>
                                </p:cTn>
                              </p:par>
                              <p:par>
                                <p:cTn id="130" presetID="22" presetClass="exit" presetSubtype="4" fill="hold" nodeType="withEffect">
                                  <p:stCondLst>
                                    <p:cond delay="0"/>
                                  </p:stCondLst>
                                  <p:childTnLst>
                                    <p:animEffect transition="out" filter="wipe(down)">
                                      <p:cBhvr>
                                        <p:cTn id="131" dur="500"/>
                                        <p:tgtEl>
                                          <p:spTgt spid="29"/>
                                        </p:tgtEl>
                                      </p:cBhvr>
                                    </p:animEffect>
                                    <p:set>
                                      <p:cBhvr>
                                        <p:cTn id="132" dur="1" fill="hold">
                                          <p:stCondLst>
                                            <p:cond delay="499"/>
                                          </p:stCondLst>
                                        </p:cTn>
                                        <p:tgtEl>
                                          <p:spTgt spid="29"/>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wipe(down)">
                                      <p:cBhvr>
                                        <p:cTn id="137" dur="500"/>
                                        <p:tgtEl>
                                          <p:spTgt spid="55"/>
                                        </p:tgtEl>
                                      </p:cBhvr>
                                    </p:animEffect>
                                  </p:childTnLst>
                                </p:cTn>
                              </p:par>
                              <p:par>
                                <p:cTn id="138" presetID="22" presetClass="entr" presetSubtype="4" fill="hold"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wipe(down)">
                                      <p:cBhvr>
                                        <p:cTn id="140" dur="500"/>
                                        <p:tgtEl>
                                          <p:spTgt spid="5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xit" presetSubtype="4" fill="hold" grpId="1" nodeType="clickEffect">
                                  <p:stCondLst>
                                    <p:cond delay="0"/>
                                  </p:stCondLst>
                                  <p:childTnLst>
                                    <p:animEffect transition="out" filter="wipe(down)">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22" presetClass="exit" presetSubtype="4" fill="hold" nodeType="withEffect">
                                  <p:stCondLst>
                                    <p:cond delay="0"/>
                                  </p:stCondLst>
                                  <p:childTnLst>
                                    <p:animEffect transition="out" filter="wipe(down)">
                                      <p:cBhvr>
                                        <p:cTn id="147" dur="500"/>
                                        <p:tgtEl>
                                          <p:spTgt spid="56"/>
                                        </p:tgtEl>
                                      </p:cBhvr>
                                    </p:animEffect>
                                    <p:set>
                                      <p:cBhvr>
                                        <p:cTn id="148" dur="1" fill="hold">
                                          <p:stCondLst>
                                            <p:cond delay="499"/>
                                          </p:stCondLst>
                                        </p:cTn>
                                        <p:tgtEl>
                                          <p:spTgt spid="56"/>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grpId="0" nodeType="clickEffect">
                                  <p:stCondLst>
                                    <p:cond delay="0"/>
                                  </p:stCondLst>
                                  <p:childTnLst>
                                    <p:set>
                                      <p:cBhvr>
                                        <p:cTn id="152" dur="1" fill="hold">
                                          <p:stCondLst>
                                            <p:cond delay="0"/>
                                          </p:stCondLst>
                                        </p:cTn>
                                        <p:tgtEl>
                                          <p:spTgt spid="94"/>
                                        </p:tgtEl>
                                        <p:attrNameLst>
                                          <p:attrName>style.visibility</p:attrName>
                                        </p:attrNameLst>
                                      </p:cBhvr>
                                      <p:to>
                                        <p:strVal val="visible"/>
                                      </p:to>
                                    </p:set>
                                    <p:animEffect transition="in" filter="wipe(down)">
                                      <p:cBhvr>
                                        <p:cTn id="153" dur="500"/>
                                        <p:tgtEl>
                                          <p:spTgt spid="94"/>
                                        </p:tgtEl>
                                      </p:cBhvr>
                                    </p:animEffect>
                                  </p:childTnLst>
                                </p:cTn>
                              </p:par>
                              <p:par>
                                <p:cTn id="154" presetID="22" presetClass="entr" presetSubtype="4" fill="hold" nodeType="withEffect">
                                  <p:stCondLst>
                                    <p:cond delay="0"/>
                                  </p:stCondLst>
                                  <p:childTnLst>
                                    <p:set>
                                      <p:cBhvr>
                                        <p:cTn id="155" dur="1" fill="hold">
                                          <p:stCondLst>
                                            <p:cond delay="0"/>
                                          </p:stCondLst>
                                        </p:cTn>
                                        <p:tgtEl>
                                          <p:spTgt spid="95"/>
                                        </p:tgtEl>
                                        <p:attrNameLst>
                                          <p:attrName>style.visibility</p:attrName>
                                        </p:attrNameLst>
                                      </p:cBhvr>
                                      <p:to>
                                        <p:strVal val="visible"/>
                                      </p:to>
                                    </p:set>
                                    <p:animEffect transition="in" filter="wipe(down)">
                                      <p:cBhvr>
                                        <p:cTn id="156" dur="500"/>
                                        <p:tgtEl>
                                          <p:spTgt spid="9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xit" presetSubtype="4" fill="hold" grpId="1" nodeType="clickEffect">
                                  <p:stCondLst>
                                    <p:cond delay="0"/>
                                  </p:stCondLst>
                                  <p:childTnLst>
                                    <p:animEffect transition="out" filter="wipe(down)">
                                      <p:cBhvr>
                                        <p:cTn id="160" dur="500"/>
                                        <p:tgtEl>
                                          <p:spTgt spid="94"/>
                                        </p:tgtEl>
                                      </p:cBhvr>
                                    </p:animEffect>
                                    <p:set>
                                      <p:cBhvr>
                                        <p:cTn id="161" dur="1" fill="hold">
                                          <p:stCondLst>
                                            <p:cond delay="499"/>
                                          </p:stCondLst>
                                        </p:cTn>
                                        <p:tgtEl>
                                          <p:spTgt spid="94"/>
                                        </p:tgtEl>
                                        <p:attrNameLst>
                                          <p:attrName>style.visibility</p:attrName>
                                        </p:attrNameLst>
                                      </p:cBhvr>
                                      <p:to>
                                        <p:strVal val="hidden"/>
                                      </p:to>
                                    </p:set>
                                  </p:childTnLst>
                                </p:cTn>
                              </p:par>
                              <p:par>
                                <p:cTn id="162" presetID="22" presetClass="exit" presetSubtype="4" fill="hold" nodeType="withEffect">
                                  <p:stCondLst>
                                    <p:cond delay="0"/>
                                  </p:stCondLst>
                                  <p:childTnLst>
                                    <p:animEffect transition="out" filter="wipe(down)">
                                      <p:cBhvr>
                                        <p:cTn id="163" dur="500"/>
                                        <p:tgtEl>
                                          <p:spTgt spid="95"/>
                                        </p:tgtEl>
                                      </p:cBhvr>
                                    </p:animEffect>
                                    <p:set>
                                      <p:cBhvr>
                                        <p:cTn id="164" dur="1" fill="hold">
                                          <p:stCondLst>
                                            <p:cond delay="499"/>
                                          </p:stCondLst>
                                        </p:cTn>
                                        <p:tgtEl>
                                          <p:spTgt spid="95"/>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90"/>
                                        </p:tgtEl>
                                        <p:attrNameLst>
                                          <p:attrName>style.visibility</p:attrName>
                                        </p:attrNameLst>
                                      </p:cBhvr>
                                      <p:to>
                                        <p:strVal val="visible"/>
                                      </p:to>
                                    </p:set>
                                    <p:animEffect transition="in" filter="wipe(down)">
                                      <p:cBhvr>
                                        <p:cTn id="169" dur="500"/>
                                        <p:tgtEl>
                                          <p:spTgt spid="90"/>
                                        </p:tgtEl>
                                      </p:cBhvr>
                                    </p:animEffect>
                                  </p:childTnLst>
                                </p:cTn>
                              </p:par>
                              <p:par>
                                <p:cTn id="170" presetID="22" presetClass="entr" presetSubtype="4" fill="hold" nodeType="withEffect">
                                  <p:stCondLst>
                                    <p:cond delay="0"/>
                                  </p:stCondLst>
                                  <p:childTnLst>
                                    <p:set>
                                      <p:cBhvr>
                                        <p:cTn id="171" dur="1" fill="hold">
                                          <p:stCondLst>
                                            <p:cond delay="0"/>
                                          </p:stCondLst>
                                        </p:cTn>
                                        <p:tgtEl>
                                          <p:spTgt spid="91"/>
                                        </p:tgtEl>
                                        <p:attrNameLst>
                                          <p:attrName>style.visibility</p:attrName>
                                        </p:attrNameLst>
                                      </p:cBhvr>
                                      <p:to>
                                        <p:strVal val="visible"/>
                                      </p:to>
                                    </p:set>
                                    <p:animEffect transition="in" filter="wipe(down)">
                                      <p:cBhvr>
                                        <p:cTn id="172" dur="500"/>
                                        <p:tgtEl>
                                          <p:spTgt spid="91"/>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xit" presetSubtype="4" fill="hold" grpId="1" nodeType="clickEffect">
                                  <p:stCondLst>
                                    <p:cond delay="0"/>
                                  </p:stCondLst>
                                  <p:childTnLst>
                                    <p:animEffect transition="out" filter="wipe(down)">
                                      <p:cBhvr>
                                        <p:cTn id="176" dur="500"/>
                                        <p:tgtEl>
                                          <p:spTgt spid="90"/>
                                        </p:tgtEl>
                                      </p:cBhvr>
                                    </p:animEffect>
                                    <p:set>
                                      <p:cBhvr>
                                        <p:cTn id="177" dur="1" fill="hold">
                                          <p:stCondLst>
                                            <p:cond delay="499"/>
                                          </p:stCondLst>
                                        </p:cTn>
                                        <p:tgtEl>
                                          <p:spTgt spid="90"/>
                                        </p:tgtEl>
                                        <p:attrNameLst>
                                          <p:attrName>style.visibility</p:attrName>
                                        </p:attrNameLst>
                                      </p:cBhvr>
                                      <p:to>
                                        <p:strVal val="hidden"/>
                                      </p:to>
                                    </p:set>
                                  </p:childTnLst>
                                </p:cTn>
                              </p:par>
                              <p:par>
                                <p:cTn id="178" presetID="22" presetClass="exit" presetSubtype="4" fill="hold" nodeType="withEffect">
                                  <p:stCondLst>
                                    <p:cond delay="0"/>
                                  </p:stCondLst>
                                  <p:childTnLst>
                                    <p:animEffect transition="out" filter="wipe(down)">
                                      <p:cBhvr>
                                        <p:cTn id="179" dur="500"/>
                                        <p:tgtEl>
                                          <p:spTgt spid="91"/>
                                        </p:tgtEl>
                                      </p:cBhvr>
                                    </p:animEffect>
                                    <p:set>
                                      <p:cBhvr>
                                        <p:cTn id="180" dur="1" fill="hold">
                                          <p:stCondLst>
                                            <p:cond delay="499"/>
                                          </p:stCondLst>
                                        </p:cTn>
                                        <p:tgtEl>
                                          <p:spTgt spid="91"/>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17"/>
                                        </p:tgtEl>
                                        <p:attrNameLst>
                                          <p:attrName>style.visibility</p:attrName>
                                        </p:attrNameLst>
                                      </p:cBhvr>
                                      <p:to>
                                        <p:strVal val="visible"/>
                                      </p:to>
                                    </p:set>
                                    <p:animEffect transition="in" filter="wipe(down)">
                                      <p:cBhvr>
                                        <p:cTn id="185" dur="500"/>
                                        <p:tgtEl>
                                          <p:spTgt spid="17"/>
                                        </p:tgtEl>
                                      </p:cBhvr>
                                    </p:animEffect>
                                  </p:childTnLst>
                                </p:cTn>
                              </p:par>
                              <p:par>
                                <p:cTn id="186" presetID="22" presetClass="entr" presetSubtype="4" fill="hold" nodeType="withEffect">
                                  <p:stCondLst>
                                    <p:cond delay="0"/>
                                  </p:stCondLst>
                                  <p:childTnLst>
                                    <p:set>
                                      <p:cBhvr>
                                        <p:cTn id="187" dur="1" fill="hold">
                                          <p:stCondLst>
                                            <p:cond delay="0"/>
                                          </p:stCondLst>
                                        </p:cTn>
                                        <p:tgtEl>
                                          <p:spTgt spid="24"/>
                                        </p:tgtEl>
                                        <p:attrNameLst>
                                          <p:attrName>style.visibility</p:attrName>
                                        </p:attrNameLst>
                                      </p:cBhvr>
                                      <p:to>
                                        <p:strVal val="visible"/>
                                      </p:to>
                                    </p:set>
                                    <p:animEffect transition="in" filter="wipe(down)">
                                      <p:cBhvr>
                                        <p:cTn id="188" dur="500"/>
                                        <p:tgtEl>
                                          <p:spTgt spid="24"/>
                                        </p:tgtEl>
                                      </p:cBhvr>
                                    </p:animEffect>
                                  </p:childTnLst>
                                </p:cTn>
                              </p:par>
                              <p:par>
                                <p:cTn id="189" presetID="22" presetClass="entr" presetSubtype="4" fill="hold" nodeType="withEffect">
                                  <p:stCondLst>
                                    <p:cond delay="0"/>
                                  </p:stCondLst>
                                  <p:childTnLst>
                                    <p:set>
                                      <p:cBhvr>
                                        <p:cTn id="190" dur="1" fill="hold">
                                          <p:stCondLst>
                                            <p:cond delay="0"/>
                                          </p:stCondLst>
                                        </p:cTn>
                                        <p:tgtEl>
                                          <p:spTgt spid="27"/>
                                        </p:tgtEl>
                                        <p:attrNameLst>
                                          <p:attrName>style.visibility</p:attrName>
                                        </p:attrNameLst>
                                      </p:cBhvr>
                                      <p:to>
                                        <p:strVal val="visible"/>
                                      </p:to>
                                    </p:set>
                                    <p:animEffect transition="in" filter="wipe(down)">
                                      <p:cBhvr>
                                        <p:cTn id="191" dur="500"/>
                                        <p:tgtEl>
                                          <p:spTgt spid="27"/>
                                        </p:tgtEl>
                                      </p:cBhvr>
                                    </p:animEffect>
                                  </p:childTnLst>
                                </p:cTn>
                              </p:par>
                              <p:par>
                                <p:cTn id="192" presetID="22" presetClass="entr" presetSubtype="4" fill="hold" nodeType="withEffect">
                                  <p:stCondLst>
                                    <p:cond delay="0"/>
                                  </p:stCondLst>
                                  <p:childTnLst>
                                    <p:set>
                                      <p:cBhvr>
                                        <p:cTn id="193" dur="1" fill="hold">
                                          <p:stCondLst>
                                            <p:cond delay="0"/>
                                          </p:stCondLst>
                                        </p:cTn>
                                        <p:tgtEl>
                                          <p:spTgt spid="26"/>
                                        </p:tgtEl>
                                        <p:attrNameLst>
                                          <p:attrName>style.visibility</p:attrName>
                                        </p:attrNameLst>
                                      </p:cBhvr>
                                      <p:to>
                                        <p:strVal val="visible"/>
                                      </p:to>
                                    </p:set>
                                    <p:animEffect transition="in" filter="wipe(down)">
                                      <p:cBhvr>
                                        <p:cTn id="194" dur="500"/>
                                        <p:tgtEl>
                                          <p:spTgt spid="26"/>
                                        </p:tgtEl>
                                      </p:cBhvr>
                                    </p:animEffect>
                                  </p:childTnLst>
                                </p:cTn>
                              </p:par>
                              <p:par>
                                <p:cTn id="195" presetID="22" presetClass="entr" presetSubtype="4" fill="hold" nodeType="withEffect">
                                  <p:stCondLst>
                                    <p:cond delay="0"/>
                                  </p:stCondLst>
                                  <p:childTnLst>
                                    <p:set>
                                      <p:cBhvr>
                                        <p:cTn id="196" dur="1" fill="hold">
                                          <p:stCondLst>
                                            <p:cond delay="0"/>
                                          </p:stCondLst>
                                        </p:cTn>
                                        <p:tgtEl>
                                          <p:spTgt spid="23"/>
                                        </p:tgtEl>
                                        <p:attrNameLst>
                                          <p:attrName>style.visibility</p:attrName>
                                        </p:attrNameLst>
                                      </p:cBhvr>
                                      <p:to>
                                        <p:strVal val="visible"/>
                                      </p:to>
                                    </p:set>
                                    <p:animEffect transition="in" filter="wipe(down)">
                                      <p:cBhvr>
                                        <p:cTn id="197" dur="500"/>
                                        <p:tgtEl>
                                          <p:spTgt spid="23"/>
                                        </p:tgtEl>
                                      </p:cBhvr>
                                    </p:animEffect>
                                  </p:childTnLst>
                                </p:cTn>
                              </p:par>
                              <p:par>
                                <p:cTn id="198" presetID="22" presetClass="entr" presetSubtype="4" fill="hold" nodeType="withEffect">
                                  <p:stCondLst>
                                    <p:cond delay="0"/>
                                  </p:stCondLst>
                                  <p:childTnLst>
                                    <p:set>
                                      <p:cBhvr>
                                        <p:cTn id="199" dur="1" fill="hold">
                                          <p:stCondLst>
                                            <p:cond delay="0"/>
                                          </p:stCondLst>
                                        </p:cTn>
                                        <p:tgtEl>
                                          <p:spTgt spid="25"/>
                                        </p:tgtEl>
                                        <p:attrNameLst>
                                          <p:attrName>style.visibility</p:attrName>
                                        </p:attrNameLst>
                                      </p:cBhvr>
                                      <p:to>
                                        <p:strVal val="visible"/>
                                      </p:to>
                                    </p:set>
                                    <p:animEffect transition="in" filter="wipe(down)">
                                      <p:cBhvr>
                                        <p:cTn id="200" dur="500"/>
                                        <p:tgtEl>
                                          <p:spTgt spid="25"/>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xit" presetSubtype="4" fill="hold" grpId="1" nodeType="clickEffect">
                                  <p:stCondLst>
                                    <p:cond delay="0"/>
                                  </p:stCondLst>
                                  <p:childTnLst>
                                    <p:animEffect transition="out" filter="wipe(down)">
                                      <p:cBhvr>
                                        <p:cTn id="204" dur="500"/>
                                        <p:tgtEl>
                                          <p:spTgt spid="17"/>
                                        </p:tgtEl>
                                      </p:cBhvr>
                                    </p:animEffect>
                                    <p:set>
                                      <p:cBhvr>
                                        <p:cTn id="205" dur="1" fill="hold">
                                          <p:stCondLst>
                                            <p:cond delay="499"/>
                                          </p:stCondLst>
                                        </p:cTn>
                                        <p:tgtEl>
                                          <p:spTgt spid="17"/>
                                        </p:tgtEl>
                                        <p:attrNameLst>
                                          <p:attrName>style.visibility</p:attrName>
                                        </p:attrNameLst>
                                      </p:cBhvr>
                                      <p:to>
                                        <p:strVal val="hidden"/>
                                      </p:to>
                                    </p:set>
                                  </p:childTnLst>
                                </p:cTn>
                              </p:par>
                              <p:par>
                                <p:cTn id="206" presetID="22" presetClass="exit" presetSubtype="4" fill="hold" nodeType="withEffect">
                                  <p:stCondLst>
                                    <p:cond delay="0"/>
                                  </p:stCondLst>
                                  <p:childTnLst>
                                    <p:animEffect transition="out" filter="wipe(down)">
                                      <p:cBhvr>
                                        <p:cTn id="207" dur="500"/>
                                        <p:tgtEl>
                                          <p:spTgt spid="24"/>
                                        </p:tgtEl>
                                      </p:cBhvr>
                                    </p:animEffect>
                                    <p:set>
                                      <p:cBhvr>
                                        <p:cTn id="208" dur="1" fill="hold">
                                          <p:stCondLst>
                                            <p:cond delay="499"/>
                                          </p:stCondLst>
                                        </p:cTn>
                                        <p:tgtEl>
                                          <p:spTgt spid="24"/>
                                        </p:tgtEl>
                                        <p:attrNameLst>
                                          <p:attrName>style.visibility</p:attrName>
                                        </p:attrNameLst>
                                      </p:cBhvr>
                                      <p:to>
                                        <p:strVal val="hidden"/>
                                      </p:to>
                                    </p:set>
                                  </p:childTnLst>
                                </p:cTn>
                              </p:par>
                              <p:par>
                                <p:cTn id="209" presetID="22" presetClass="exit" presetSubtype="4" fill="hold" nodeType="withEffect">
                                  <p:stCondLst>
                                    <p:cond delay="0"/>
                                  </p:stCondLst>
                                  <p:childTnLst>
                                    <p:animEffect transition="out" filter="wipe(down)">
                                      <p:cBhvr>
                                        <p:cTn id="210" dur="500"/>
                                        <p:tgtEl>
                                          <p:spTgt spid="27"/>
                                        </p:tgtEl>
                                      </p:cBhvr>
                                    </p:animEffect>
                                    <p:set>
                                      <p:cBhvr>
                                        <p:cTn id="211" dur="1" fill="hold">
                                          <p:stCondLst>
                                            <p:cond delay="499"/>
                                          </p:stCondLst>
                                        </p:cTn>
                                        <p:tgtEl>
                                          <p:spTgt spid="27"/>
                                        </p:tgtEl>
                                        <p:attrNameLst>
                                          <p:attrName>style.visibility</p:attrName>
                                        </p:attrNameLst>
                                      </p:cBhvr>
                                      <p:to>
                                        <p:strVal val="hidden"/>
                                      </p:to>
                                    </p:set>
                                  </p:childTnLst>
                                </p:cTn>
                              </p:par>
                              <p:par>
                                <p:cTn id="212" presetID="22" presetClass="exit" presetSubtype="4" fill="hold" nodeType="withEffect">
                                  <p:stCondLst>
                                    <p:cond delay="0"/>
                                  </p:stCondLst>
                                  <p:childTnLst>
                                    <p:animEffect transition="out" filter="wipe(down)">
                                      <p:cBhvr>
                                        <p:cTn id="213" dur="500"/>
                                        <p:tgtEl>
                                          <p:spTgt spid="26"/>
                                        </p:tgtEl>
                                      </p:cBhvr>
                                    </p:animEffect>
                                    <p:set>
                                      <p:cBhvr>
                                        <p:cTn id="214" dur="1" fill="hold">
                                          <p:stCondLst>
                                            <p:cond delay="499"/>
                                          </p:stCondLst>
                                        </p:cTn>
                                        <p:tgtEl>
                                          <p:spTgt spid="26"/>
                                        </p:tgtEl>
                                        <p:attrNameLst>
                                          <p:attrName>style.visibility</p:attrName>
                                        </p:attrNameLst>
                                      </p:cBhvr>
                                      <p:to>
                                        <p:strVal val="hidden"/>
                                      </p:to>
                                    </p:set>
                                  </p:childTnLst>
                                </p:cTn>
                              </p:par>
                              <p:par>
                                <p:cTn id="215" presetID="22" presetClass="exit" presetSubtype="4" fill="hold" nodeType="withEffect">
                                  <p:stCondLst>
                                    <p:cond delay="0"/>
                                  </p:stCondLst>
                                  <p:childTnLst>
                                    <p:animEffect transition="out" filter="wipe(down)">
                                      <p:cBhvr>
                                        <p:cTn id="216" dur="500"/>
                                        <p:tgtEl>
                                          <p:spTgt spid="23"/>
                                        </p:tgtEl>
                                      </p:cBhvr>
                                    </p:animEffect>
                                    <p:set>
                                      <p:cBhvr>
                                        <p:cTn id="217" dur="1" fill="hold">
                                          <p:stCondLst>
                                            <p:cond delay="499"/>
                                          </p:stCondLst>
                                        </p:cTn>
                                        <p:tgtEl>
                                          <p:spTgt spid="23"/>
                                        </p:tgtEl>
                                        <p:attrNameLst>
                                          <p:attrName>style.visibility</p:attrName>
                                        </p:attrNameLst>
                                      </p:cBhvr>
                                      <p:to>
                                        <p:strVal val="hidden"/>
                                      </p:to>
                                    </p:set>
                                  </p:childTnLst>
                                </p:cTn>
                              </p:par>
                              <p:par>
                                <p:cTn id="218" presetID="22" presetClass="exit" presetSubtype="4" fill="hold" nodeType="withEffect">
                                  <p:stCondLst>
                                    <p:cond delay="0"/>
                                  </p:stCondLst>
                                  <p:childTnLst>
                                    <p:animEffect transition="out" filter="wipe(down)">
                                      <p:cBhvr>
                                        <p:cTn id="219" dur="500"/>
                                        <p:tgtEl>
                                          <p:spTgt spid="25"/>
                                        </p:tgtEl>
                                      </p:cBhvr>
                                    </p:animEffect>
                                    <p:set>
                                      <p:cBhvr>
                                        <p:cTn id="22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3" grpId="0" animBg="1"/>
      <p:bldP spid="13" grpId="1" animBg="1"/>
      <p:bldP spid="14" grpId="0" animBg="1"/>
      <p:bldP spid="14" grpId="1" animBg="1"/>
      <p:bldP spid="17" grpId="0" animBg="1"/>
      <p:bldP spid="17" grpId="1" animBg="1"/>
      <p:bldP spid="48" grpId="0" animBg="1"/>
      <p:bldP spid="48" grpId="1" animBg="1"/>
      <p:bldP spid="52" grpId="0" animBg="1"/>
      <p:bldP spid="52" grpId="1" animBg="1"/>
      <p:bldP spid="55" grpId="0" animBg="1"/>
      <p:bldP spid="55" grpId="1" animBg="1"/>
      <p:bldP spid="76" grpId="0" animBg="1"/>
      <p:bldP spid="76" grpId="1" animBg="1"/>
      <p:bldP spid="90" grpId="0" animBg="1"/>
      <p:bldP spid="90" grpId="1" animBg="1"/>
      <p:bldP spid="94" grpId="0" animBg="1"/>
      <p:bldP spid="94" grpId="1" animBg="1"/>
      <p:bldP spid="72" grpId="0" animBg="1"/>
      <p:bldP spid="7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1220" b="7512"/>
          <a:stretch>
            <a:fillRect/>
          </a:stretch>
        </p:blipFill>
        <p:spPr bwMode="auto">
          <a:xfrm>
            <a:off x="0" y="1412776"/>
            <a:ext cx="8992868" cy="4284733"/>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17</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Coupe</a:t>
            </a:r>
            <a:r>
              <a:rPr kumimoji="0" lang="fr-FR" sz="2400" b="1" i="0" u="none" strike="noStrike" kern="1200" cap="none" spc="0" normalizeH="0" noProof="0" dirty="0" smtClean="0">
                <a:ln>
                  <a:noFill/>
                </a:ln>
                <a:solidFill>
                  <a:schemeClr val="tx2"/>
                </a:solidFill>
                <a:effectLst/>
                <a:uLnTx/>
                <a:uFillTx/>
                <a:latin typeface="+mj-lt"/>
                <a:ea typeface="+mj-ea"/>
                <a:cs typeface="+mj-cs"/>
              </a:rPr>
              <a:t> 3</a:t>
            </a:r>
            <a:r>
              <a:rPr kumimoji="0" lang="fr-FR" sz="2400" b="1" i="0" u="none" strike="noStrike" kern="1200" cap="none" spc="0" normalizeH="0" baseline="0" noProof="0" dirty="0" smtClean="0">
                <a:ln>
                  <a:noFill/>
                </a:ln>
                <a:solidFill>
                  <a:schemeClr val="tx2"/>
                </a:solidFill>
                <a:effectLst/>
                <a:uLnTx/>
                <a:uFillTx/>
                <a:latin typeface="+mj-lt"/>
                <a:ea typeface="+mj-ea"/>
                <a:cs typeface="+mj-cs"/>
              </a:rPr>
              <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Titre 1"/>
          <p:cNvSpPr txBox="1">
            <a:spLocks/>
          </p:cNvSpPr>
          <p:nvPr/>
        </p:nvSpPr>
        <p:spPr>
          <a:xfrm>
            <a:off x="7088828" y="5877272"/>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sp>
        <p:nvSpPr>
          <p:cNvPr id="8" name="Rectangle 5"/>
          <p:cNvSpPr>
            <a:spLocks noChangeArrowheads="1"/>
          </p:cNvSpPr>
          <p:nvPr/>
        </p:nvSpPr>
        <p:spPr bwMode="auto">
          <a:xfrm>
            <a:off x="5796136" y="1628800"/>
            <a:ext cx="190770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Loggias extérieures</a:t>
            </a:r>
          </a:p>
        </p:txBody>
      </p:sp>
      <p:sp>
        <p:nvSpPr>
          <p:cNvPr id="10" name="Rectangle 5"/>
          <p:cNvSpPr>
            <a:spLocks noChangeArrowheads="1"/>
          </p:cNvSpPr>
          <p:nvPr/>
        </p:nvSpPr>
        <p:spPr bwMode="auto">
          <a:xfrm>
            <a:off x="4355976" y="2564904"/>
            <a:ext cx="2880320"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Bardage bois vertical sur loggias ouvertes</a:t>
            </a:r>
          </a:p>
        </p:txBody>
      </p:sp>
      <p:cxnSp>
        <p:nvCxnSpPr>
          <p:cNvPr id="20" name="Connecteur droit avec flèche 19"/>
          <p:cNvCxnSpPr>
            <a:stCxn id="8" idx="3"/>
          </p:cNvCxnSpPr>
          <p:nvPr/>
        </p:nvCxnSpPr>
        <p:spPr>
          <a:xfrm>
            <a:off x="7703840" y="1759605"/>
            <a:ext cx="1044624" cy="8521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0" idx="3"/>
          </p:cNvCxnSpPr>
          <p:nvPr/>
        </p:nvCxnSpPr>
        <p:spPr>
          <a:xfrm flipV="1">
            <a:off x="7236296" y="2276872"/>
            <a:ext cx="1728192" cy="52655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
          <p:cNvSpPr>
            <a:spLocks noChangeArrowheads="1"/>
          </p:cNvSpPr>
          <p:nvPr/>
        </p:nvSpPr>
        <p:spPr bwMode="auto">
          <a:xfrm>
            <a:off x="5436096" y="3284984"/>
            <a:ext cx="1800200" cy="6924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Lattis bois faisant garde corps sur loggias ouverte</a:t>
            </a:r>
          </a:p>
        </p:txBody>
      </p:sp>
      <p:cxnSp>
        <p:nvCxnSpPr>
          <p:cNvPr id="56" name="Connecteur droit avec flèche 55"/>
          <p:cNvCxnSpPr>
            <a:stCxn id="55" idx="3"/>
          </p:cNvCxnSpPr>
          <p:nvPr/>
        </p:nvCxnSpPr>
        <p:spPr>
          <a:xfrm>
            <a:off x="7236296" y="3631233"/>
            <a:ext cx="1728192" cy="15780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8" idx="2"/>
          </p:cNvCxnSpPr>
          <p:nvPr/>
        </p:nvCxnSpPr>
        <p:spPr>
          <a:xfrm rot="16200000" flipH="1">
            <a:off x="6943927" y="1696471"/>
            <a:ext cx="1610598" cy="199847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8" idx="2"/>
          </p:cNvCxnSpPr>
          <p:nvPr/>
        </p:nvCxnSpPr>
        <p:spPr>
          <a:xfrm rot="16200000" flipH="1">
            <a:off x="7231959" y="1408439"/>
            <a:ext cx="890518" cy="185446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10" idx="3"/>
          </p:cNvCxnSpPr>
          <p:nvPr/>
        </p:nvCxnSpPr>
        <p:spPr>
          <a:xfrm>
            <a:off x="7236296" y="2803431"/>
            <a:ext cx="1728192" cy="26552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
          <p:cNvSpPr>
            <a:spLocks noChangeArrowheads="1"/>
          </p:cNvSpPr>
          <p:nvPr/>
        </p:nvSpPr>
        <p:spPr bwMode="auto">
          <a:xfrm>
            <a:off x="5436096" y="4077072"/>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Mur ossature bois</a:t>
            </a:r>
          </a:p>
        </p:txBody>
      </p:sp>
      <p:cxnSp>
        <p:nvCxnSpPr>
          <p:cNvPr id="61" name="Connecteur droit avec flèche 60"/>
          <p:cNvCxnSpPr>
            <a:stCxn id="59" idx="3"/>
          </p:cNvCxnSpPr>
          <p:nvPr/>
        </p:nvCxnSpPr>
        <p:spPr>
          <a:xfrm>
            <a:off x="7236296" y="4207877"/>
            <a:ext cx="576064" cy="8521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5"/>
          <p:cNvSpPr>
            <a:spLocks noChangeArrowheads="1"/>
          </p:cNvSpPr>
          <p:nvPr/>
        </p:nvSpPr>
        <p:spPr bwMode="auto">
          <a:xfrm>
            <a:off x="539552" y="1916832"/>
            <a:ext cx="864096"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Balcons</a:t>
            </a:r>
          </a:p>
        </p:txBody>
      </p:sp>
      <p:cxnSp>
        <p:nvCxnSpPr>
          <p:cNvPr id="65" name="Connecteur droit avec flèche 64"/>
          <p:cNvCxnSpPr>
            <a:stCxn id="64" idx="3"/>
          </p:cNvCxnSpPr>
          <p:nvPr/>
        </p:nvCxnSpPr>
        <p:spPr>
          <a:xfrm>
            <a:off x="1403648" y="2047637"/>
            <a:ext cx="2016224" cy="949315"/>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stCxn id="64" idx="3"/>
          </p:cNvCxnSpPr>
          <p:nvPr/>
        </p:nvCxnSpPr>
        <p:spPr>
          <a:xfrm>
            <a:off x="1403648" y="2047637"/>
            <a:ext cx="2088232" cy="181341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5"/>
          <p:cNvSpPr>
            <a:spLocks noChangeArrowheads="1"/>
          </p:cNvSpPr>
          <p:nvPr/>
        </p:nvSpPr>
        <p:spPr bwMode="auto">
          <a:xfrm>
            <a:off x="0" y="2564904"/>
            <a:ext cx="1691680"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Brises soleil Lattis bois horizontaux</a:t>
            </a:r>
          </a:p>
        </p:txBody>
      </p:sp>
      <p:cxnSp>
        <p:nvCxnSpPr>
          <p:cNvPr id="78" name="Connecteur droit avec flèche 77"/>
          <p:cNvCxnSpPr>
            <a:stCxn id="77" idx="3"/>
          </p:cNvCxnSpPr>
          <p:nvPr/>
        </p:nvCxnSpPr>
        <p:spPr>
          <a:xfrm>
            <a:off x="1691680" y="2803431"/>
            <a:ext cx="1440160" cy="121513"/>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a:stCxn id="77" idx="3"/>
          </p:cNvCxnSpPr>
          <p:nvPr/>
        </p:nvCxnSpPr>
        <p:spPr>
          <a:xfrm>
            <a:off x="1691680" y="2803431"/>
            <a:ext cx="1440160" cy="625569"/>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down)">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22" presetClass="exit" presetSubtype="4" fill="hold" nodeType="withEffect">
                                  <p:stCondLst>
                                    <p:cond delay="0"/>
                                  </p:stCondLst>
                                  <p:childTnLst>
                                    <p:animEffect transition="out" filter="wipe(down)">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par>
                                <p:cTn id="50" presetID="22" presetClass="exit" presetSubtype="4" fill="hold" nodeType="withEffect">
                                  <p:stCondLst>
                                    <p:cond delay="0"/>
                                  </p:stCondLst>
                                  <p:childTnLst>
                                    <p:animEffect transition="out" filter="wipe(down)">
                                      <p:cBhvr>
                                        <p:cTn id="51" dur="500"/>
                                        <p:tgtEl>
                                          <p:spTgt spid="51"/>
                                        </p:tgtEl>
                                      </p:cBhvr>
                                    </p:animEffect>
                                    <p:set>
                                      <p:cBhvr>
                                        <p:cTn id="52" dur="1" fill="hold">
                                          <p:stCondLst>
                                            <p:cond delay="499"/>
                                          </p:stCondLst>
                                        </p:cTn>
                                        <p:tgtEl>
                                          <p:spTgt spid="5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par>
                                <p:cTn id="58" presetID="22" presetClass="entr" presetSubtype="4"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down)">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grpId="1" nodeType="clickEffect">
                                  <p:stCondLst>
                                    <p:cond delay="0"/>
                                  </p:stCondLst>
                                  <p:childTnLst>
                                    <p:animEffect transition="out" filter="wipe(down)">
                                      <p:cBhvr>
                                        <p:cTn id="64" dur="500"/>
                                        <p:tgtEl>
                                          <p:spTgt spid="55"/>
                                        </p:tgtEl>
                                      </p:cBhvr>
                                    </p:animEffect>
                                    <p:set>
                                      <p:cBhvr>
                                        <p:cTn id="65" dur="1" fill="hold">
                                          <p:stCondLst>
                                            <p:cond delay="499"/>
                                          </p:stCondLst>
                                        </p:cTn>
                                        <p:tgtEl>
                                          <p:spTgt spid="55"/>
                                        </p:tgtEl>
                                        <p:attrNameLst>
                                          <p:attrName>style.visibility</p:attrName>
                                        </p:attrNameLst>
                                      </p:cBhvr>
                                      <p:to>
                                        <p:strVal val="hidden"/>
                                      </p:to>
                                    </p:set>
                                  </p:childTnLst>
                                </p:cTn>
                              </p:par>
                              <p:par>
                                <p:cTn id="66" presetID="22" presetClass="exit" presetSubtype="4" fill="hold" nodeType="withEffect">
                                  <p:stCondLst>
                                    <p:cond delay="0"/>
                                  </p:stCondLst>
                                  <p:childTnLst>
                                    <p:animEffect transition="out" filter="wipe(down)">
                                      <p:cBhvr>
                                        <p:cTn id="67" dur="500"/>
                                        <p:tgtEl>
                                          <p:spTgt spid="56"/>
                                        </p:tgtEl>
                                      </p:cBhvr>
                                    </p:animEffect>
                                    <p:set>
                                      <p:cBhvr>
                                        <p:cTn id="68" dur="1" fill="hold">
                                          <p:stCondLst>
                                            <p:cond delay="499"/>
                                          </p:stCondLst>
                                        </p:cTn>
                                        <p:tgtEl>
                                          <p:spTgt spid="5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down)">
                                      <p:cBhvr>
                                        <p:cTn id="73" dur="500"/>
                                        <p:tgtEl>
                                          <p:spTgt spid="59"/>
                                        </p:tgtEl>
                                      </p:cBhvr>
                                    </p:animEffect>
                                  </p:childTnLst>
                                </p:cTn>
                              </p:par>
                              <p:par>
                                <p:cTn id="74" presetID="22" presetClass="entr" presetSubtype="4"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down)">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xit" presetSubtype="4" fill="hold" grpId="1" nodeType="clickEffect">
                                  <p:stCondLst>
                                    <p:cond delay="0"/>
                                  </p:stCondLst>
                                  <p:childTnLst>
                                    <p:animEffect transition="out" filter="wipe(down)">
                                      <p:cBhvr>
                                        <p:cTn id="80" dur="500"/>
                                        <p:tgtEl>
                                          <p:spTgt spid="59"/>
                                        </p:tgtEl>
                                      </p:cBhvr>
                                    </p:animEffect>
                                    <p:set>
                                      <p:cBhvr>
                                        <p:cTn id="81" dur="1" fill="hold">
                                          <p:stCondLst>
                                            <p:cond delay="499"/>
                                          </p:stCondLst>
                                        </p:cTn>
                                        <p:tgtEl>
                                          <p:spTgt spid="59"/>
                                        </p:tgtEl>
                                        <p:attrNameLst>
                                          <p:attrName>style.visibility</p:attrName>
                                        </p:attrNameLst>
                                      </p:cBhvr>
                                      <p:to>
                                        <p:strVal val="hidden"/>
                                      </p:to>
                                    </p:set>
                                  </p:childTnLst>
                                </p:cTn>
                              </p:par>
                              <p:par>
                                <p:cTn id="82" presetID="22" presetClass="exit" presetSubtype="4" fill="hold" nodeType="withEffect">
                                  <p:stCondLst>
                                    <p:cond delay="0"/>
                                  </p:stCondLst>
                                  <p:childTnLst>
                                    <p:animEffect transition="out" filter="wipe(down)">
                                      <p:cBhvr>
                                        <p:cTn id="83" dur="500"/>
                                        <p:tgtEl>
                                          <p:spTgt spid="61"/>
                                        </p:tgtEl>
                                      </p:cBhvr>
                                    </p:animEffect>
                                    <p:set>
                                      <p:cBhvr>
                                        <p:cTn id="84" dur="1" fill="hold">
                                          <p:stCondLst>
                                            <p:cond delay="499"/>
                                          </p:stCondLst>
                                        </p:cTn>
                                        <p:tgtEl>
                                          <p:spTgt spid="6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down)">
                                      <p:cBhvr>
                                        <p:cTn id="89" dur="500"/>
                                        <p:tgtEl>
                                          <p:spTgt spid="64"/>
                                        </p:tgtEl>
                                      </p:cBhvr>
                                    </p:animEffect>
                                  </p:childTnLst>
                                </p:cTn>
                              </p:par>
                              <p:par>
                                <p:cTn id="90" presetID="22" presetClass="entr" presetSubtype="4" fill="hold"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down)">
                                      <p:cBhvr>
                                        <p:cTn id="92" dur="500"/>
                                        <p:tgtEl>
                                          <p:spTgt spid="65"/>
                                        </p:tgtEl>
                                      </p:cBhvr>
                                    </p:animEffect>
                                  </p:childTnLst>
                                </p:cTn>
                              </p:par>
                              <p:par>
                                <p:cTn id="93" presetID="22" presetClass="entr" presetSubtype="4"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down)">
                                      <p:cBhvr>
                                        <p:cTn id="95" dur="500"/>
                                        <p:tgtEl>
                                          <p:spTgt spid="69"/>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xit" presetSubtype="4" fill="hold" grpId="1" nodeType="clickEffect">
                                  <p:stCondLst>
                                    <p:cond delay="0"/>
                                  </p:stCondLst>
                                  <p:childTnLst>
                                    <p:animEffect transition="out" filter="wipe(down)">
                                      <p:cBhvr>
                                        <p:cTn id="99" dur="500"/>
                                        <p:tgtEl>
                                          <p:spTgt spid="64"/>
                                        </p:tgtEl>
                                      </p:cBhvr>
                                    </p:animEffect>
                                    <p:set>
                                      <p:cBhvr>
                                        <p:cTn id="100" dur="1" fill="hold">
                                          <p:stCondLst>
                                            <p:cond delay="499"/>
                                          </p:stCondLst>
                                        </p:cTn>
                                        <p:tgtEl>
                                          <p:spTgt spid="64"/>
                                        </p:tgtEl>
                                        <p:attrNameLst>
                                          <p:attrName>style.visibility</p:attrName>
                                        </p:attrNameLst>
                                      </p:cBhvr>
                                      <p:to>
                                        <p:strVal val="hidden"/>
                                      </p:to>
                                    </p:set>
                                  </p:childTnLst>
                                </p:cTn>
                              </p:par>
                              <p:par>
                                <p:cTn id="101" presetID="22" presetClass="exit" presetSubtype="4" fill="hold" nodeType="withEffect">
                                  <p:stCondLst>
                                    <p:cond delay="0"/>
                                  </p:stCondLst>
                                  <p:childTnLst>
                                    <p:animEffect transition="out" filter="wipe(down)">
                                      <p:cBhvr>
                                        <p:cTn id="102" dur="500"/>
                                        <p:tgtEl>
                                          <p:spTgt spid="65"/>
                                        </p:tgtEl>
                                      </p:cBhvr>
                                    </p:animEffect>
                                    <p:set>
                                      <p:cBhvr>
                                        <p:cTn id="103" dur="1" fill="hold">
                                          <p:stCondLst>
                                            <p:cond delay="499"/>
                                          </p:stCondLst>
                                        </p:cTn>
                                        <p:tgtEl>
                                          <p:spTgt spid="65"/>
                                        </p:tgtEl>
                                        <p:attrNameLst>
                                          <p:attrName>style.visibility</p:attrName>
                                        </p:attrNameLst>
                                      </p:cBhvr>
                                      <p:to>
                                        <p:strVal val="hidden"/>
                                      </p:to>
                                    </p:set>
                                  </p:childTnLst>
                                </p:cTn>
                              </p:par>
                              <p:par>
                                <p:cTn id="104" presetID="22" presetClass="exit" presetSubtype="4" fill="hold" nodeType="withEffect">
                                  <p:stCondLst>
                                    <p:cond delay="0"/>
                                  </p:stCondLst>
                                  <p:childTnLst>
                                    <p:animEffect transition="out" filter="wipe(down)">
                                      <p:cBhvr>
                                        <p:cTn id="105" dur="500"/>
                                        <p:tgtEl>
                                          <p:spTgt spid="69"/>
                                        </p:tgtEl>
                                      </p:cBhvr>
                                    </p:animEffect>
                                    <p:set>
                                      <p:cBhvr>
                                        <p:cTn id="106" dur="1" fill="hold">
                                          <p:stCondLst>
                                            <p:cond delay="499"/>
                                          </p:stCondLst>
                                        </p:cTn>
                                        <p:tgtEl>
                                          <p:spTgt spid="6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wipe(down)">
                                      <p:cBhvr>
                                        <p:cTn id="111" dur="500"/>
                                        <p:tgtEl>
                                          <p:spTgt spid="77"/>
                                        </p:tgtEl>
                                      </p:cBhvr>
                                    </p:animEffect>
                                  </p:childTnLst>
                                </p:cTn>
                              </p:par>
                              <p:par>
                                <p:cTn id="112" presetID="22" presetClass="entr" presetSubtype="4" fill="hold" nodeType="with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wipe(down)">
                                      <p:cBhvr>
                                        <p:cTn id="114" dur="500"/>
                                        <p:tgtEl>
                                          <p:spTgt spid="78"/>
                                        </p:tgtEl>
                                      </p:cBhvr>
                                    </p:animEffect>
                                  </p:childTnLst>
                                </p:cTn>
                              </p:par>
                              <p:par>
                                <p:cTn id="115" presetID="22" presetClass="entr" presetSubtype="4" fill="hold" nodeType="with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wipe(down)">
                                      <p:cBhvr>
                                        <p:cTn id="117" dur="500"/>
                                        <p:tgtEl>
                                          <p:spTgt spid="8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xit" presetSubtype="4" fill="hold" grpId="1" nodeType="clickEffect">
                                  <p:stCondLst>
                                    <p:cond delay="0"/>
                                  </p:stCondLst>
                                  <p:childTnLst>
                                    <p:animEffect transition="out" filter="wipe(down)">
                                      <p:cBhvr>
                                        <p:cTn id="121" dur="500"/>
                                        <p:tgtEl>
                                          <p:spTgt spid="77"/>
                                        </p:tgtEl>
                                      </p:cBhvr>
                                    </p:animEffect>
                                    <p:set>
                                      <p:cBhvr>
                                        <p:cTn id="122" dur="1" fill="hold">
                                          <p:stCondLst>
                                            <p:cond delay="499"/>
                                          </p:stCondLst>
                                        </p:cTn>
                                        <p:tgtEl>
                                          <p:spTgt spid="77"/>
                                        </p:tgtEl>
                                        <p:attrNameLst>
                                          <p:attrName>style.visibility</p:attrName>
                                        </p:attrNameLst>
                                      </p:cBhvr>
                                      <p:to>
                                        <p:strVal val="hidden"/>
                                      </p:to>
                                    </p:set>
                                  </p:childTnLst>
                                </p:cTn>
                              </p:par>
                              <p:par>
                                <p:cTn id="123" presetID="22" presetClass="exit" presetSubtype="4" fill="hold" nodeType="withEffect">
                                  <p:stCondLst>
                                    <p:cond delay="0"/>
                                  </p:stCondLst>
                                  <p:childTnLst>
                                    <p:animEffect transition="out" filter="wipe(down)">
                                      <p:cBhvr>
                                        <p:cTn id="124" dur="500"/>
                                        <p:tgtEl>
                                          <p:spTgt spid="78"/>
                                        </p:tgtEl>
                                      </p:cBhvr>
                                    </p:animEffect>
                                    <p:set>
                                      <p:cBhvr>
                                        <p:cTn id="125" dur="1" fill="hold">
                                          <p:stCondLst>
                                            <p:cond delay="499"/>
                                          </p:stCondLst>
                                        </p:cTn>
                                        <p:tgtEl>
                                          <p:spTgt spid="78"/>
                                        </p:tgtEl>
                                        <p:attrNameLst>
                                          <p:attrName>style.visibility</p:attrName>
                                        </p:attrNameLst>
                                      </p:cBhvr>
                                      <p:to>
                                        <p:strVal val="hidden"/>
                                      </p:to>
                                    </p:set>
                                  </p:childTnLst>
                                </p:cTn>
                              </p:par>
                              <p:par>
                                <p:cTn id="126" presetID="22" presetClass="exit" presetSubtype="4" fill="hold" nodeType="withEffect">
                                  <p:stCondLst>
                                    <p:cond delay="0"/>
                                  </p:stCondLst>
                                  <p:childTnLst>
                                    <p:animEffect transition="out" filter="wipe(down)">
                                      <p:cBhvr>
                                        <p:cTn id="127" dur="500"/>
                                        <p:tgtEl>
                                          <p:spTgt spid="86"/>
                                        </p:tgtEl>
                                      </p:cBhvr>
                                    </p:animEffect>
                                    <p:set>
                                      <p:cBhvr>
                                        <p:cTn id="128"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55" grpId="0" animBg="1"/>
      <p:bldP spid="55" grpId="1" animBg="1"/>
      <p:bldP spid="59" grpId="0" animBg="1"/>
      <p:bldP spid="59" grpId="1" animBg="1"/>
      <p:bldP spid="64" grpId="0" animBg="1"/>
      <p:bldP spid="64" grpId="1" animBg="1"/>
      <p:bldP spid="77" grpId="0" animBg="1"/>
      <p:bldP spid="7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09613" y="1124744"/>
            <a:ext cx="7724775" cy="4933950"/>
          </a:xfrm>
          <a:prstGeom prst="rect">
            <a:avLst/>
          </a:prstGeom>
          <a:noFill/>
          <a:ln w="9525">
            <a:noFill/>
            <a:miter lim="800000"/>
            <a:headEnd/>
            <a:tailEnd/>
          </a:ln>
        </p:spPr>
      </p:pic>
      <p:sp>
        <p:nvSpPr>
          <p:cNvPr id="11" name="Titre 1"/>
          <p:cNvSpPr txBox="1">
            <a:spLocks/>
          </p:cNvSpPr>
          <p:nvPr/>
        </p:nvSpPr>
        <p:spPr>
          <a:xfrm>
            <a:off x="3085860" y="164193"/>
            <a:ext cx="6072230" cy="1162050"/>
          </a:xfrm>
          <a:prstGeom prst="rect">
            <a:avLst/>
          </a:prstGeom>
        </p:spPr>
        <p:txBody>
          <a:bodyPr vert="horz" lIns="91440" tIns="45720" rIns="91440" bIns="45720" rtlCol="0" anchor="t"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r>
              <a:rPr lang="fr-FR" sz="2000" b="1" dirty="0" smtClean="0">
                <a:solidFill>
                  <a:schemeClr val="tx2"/>
                </a:solidFill>
                <a:latin typeface="+mj-lt"/>
                <a:ea typeface="+mj-ea"/>
                <a:cs typeface="+mj-cs"/>
              </a:rPr>
              <a:t>	Insertion</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268760"/>
            <a:ext cx="9144000" cy="4382307"/>
          </a:xfrm>
          <a:prstGeom prst="rect">
            <a:avLst/>
          </a:prstGeom>
          <a:noFill/>
          <a:ln w="9525">
            <a:noFill/>
            <a:miter lim="800000"/>
            <a:headEnd/>
            <a:tailEnd/>
          </a:ln>
        </p:spPr>
      </p:pic>
      <p:sp>
        <p:nvSpPr>
          <p:cNvPr id="11" name="Titre 1"/>
          <p:cNvSpPr txBox="1">
            <a:spLocks/>
          </p:cNvSpPr>
          <p:nvPr/>
        </p:nvSpPr>
        <p:spPr>
          <a:xfrm>
            <a:off x="3085860" y="164193"/>
            <a:ext cx="6072230" cy="1162050"/>
          </a:xfrm>
          <a:prstGeom prst="rect">
            <a:avLst/>
          </a:prstGeom>
        </p:spPr>
        <p:txBody>
          <a:bodyPr vert="horz" lIns="91440" tIns="45720" rIns="91440" bIns="45720" rtlCol="0" anchor="t"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r>
              <a:rPr lang="fr-FR" sz="2000" b="1" dirty="0" smtClean="0">
                <a:solidFill>
                  <a:schemeClr val="tx2"/>
                </a:solidFill>
                <a:latin typeface="+mj-lt"/>
                <a:ea typeface="+mj-ea"/>
                <a:cs typeface="+mj-cs"/>
              </a:rPr>
              <a:t>	Insertion</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3174" y="273050"/>
            <a:ext cx="6072230" cy="1162050"/>
          </a:xfrm>
        </p:spPr>
        <p:txBody>
          <a:bodyPr anchor="t" anchorCtr="0"/>
          <a:lstStyle/>
          <a:p>
            <a:pPr algn="r"/>
            <a:r>
              <a:rPr lang="fr-FR" dirty="0" smtClean="0">
                <a:solidFill>
                  <a:schemeClr val="tx2"/>
                </a:solidFill>
              </a:rPr>
              <a:t>Fiche d’identité</a:t>
            </a:r>
            <a:endParaRPr lang="fr-FR" dirty="0">
              <a:solidFill>
                <a:schemeClr val="tx2"/>
              </a:solidFill>
            </a:endParaRP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2</a:t>
            </a:fld>
            <a:endParaRPr lang="fr-FR"/>
          </a:p>
        </p:txBody>
      </p:sp>
      <p:graphicFrame>
        <p:nvGraphicFramePr>
          <p:cNvPr id="7" name="Tableau 6"/>
          <p:cNvGraphicFramePr>
            <a:graphicFrameLocks noGrp="1"/>
          </p:cNvGraphicFramePr>
          <p:nvPr/>
        </p:nvGraphicFramePr>
        <p:xfrm>
          <a:off x="0" y="1124745"/>
          <a:ext cx="9144004" cy="1554480"/>
        </p:xfrm>
        <a:graphic>
          <a:graphicData uri="http://schemas.openxmlformats.org/drawingml/2006/table">
            <a:tbl>
              <a:tblPr firstRow="1" bandRow="1">
                <a:tableStyleId>{073A0DAA-6AF3-43AB-8588-CEC1D06C72B9}</a:tableStyleId>
              </a:tblPr>
              <a:tblGrid>
                <a:gridCol w="2286001"/>
                <a:gridCol w="2286001"/>
                <a:gridCol w="2286001"/>
                <a:gridCol w="2286001"/>
              </a:tblGrid>
              <a:tr h="129019">
                <a:tc>
                  <a:txBody>
                    <a:bodyPr/>
                    <a:lstStyle/>
                    <a:p>
                      <a:pPr algn="ctr"/>
                      <a:r>
                        <a:rPr lang="fr-FR" dirty="0" smtClean="0"/>
                        <a:t>Maître d’Ouvrage</a:t>
                      </a:r>
                      <a:endParaRPr lang="fr-FR" dirty="0"/>
                    </a:p>
                  </a:txBody>
                  <a:tcPr/>
                </a:tc>
                <a:tc>
                  <a:txBody>
                    <a:bodyPr/>
                    <a:lstStyle/>
                    <a:p>
                      <a:pPr algn="ctr"/>
                      <a:r>
                        <a:rPr lang="fr-FR" dirty="0" smtClean="0"/>
                        <a:t>Architecte</a:t>
                      </a:r>
                      <a:endParaRPr lang="fr-FR" dirty="0"/>
                    </a:p>
                  </a:txBody>
                  <a:tcPr/>
                </a:tc>
                <a:tc>
                  <a:txBody>
                    <a:bodyPr/>
                    <a:lstStyle/>
                    <a:p>
                      <a:pPr algn="ctr"/>
                      <a:r>
                        <a:rPr lang="fr-FR" dirty="0" smtClean="0"/>
                        <a:t>BE thermique</a:t>
                      </a:r>
                      <a:endParaRPr lang="fr-FR" dirty="0"/>
                    </a:p>
                  </a:txBody>
                  <a:tcPr/>
                </a:tc>
                <a:tc>
                  <a:txBody>
                    <a:bodyPr/>
                    <a:lstStyle/>
                    <a:p>
                      <a:pPr algn="ctr"/>
                      <a:r>
                        <a:rPr lang="fr-FR" dirty="0" smtClean="0"/>
                        <a:t>AMO QEB</a:t>
                      </a:r>
                      <a:endParaRPr lang="fr-FR" dirty="0"/>
                    </a:p>
                  </a:txBody>
                  <a:tcPr/>
                </a:tc>
              </a:tr>
              <a:tr h="447045">
                <a:tc>
                  <a:txBody>
                    <a:bodyPr/>
                    <a:lstStyle/>
                    <a:p>
                      <a:r>
                        <a:rPr lang="fr-FR" sz="1800" i="0" kern="1200" baseline="0" dirty="0" smtClean="0">
                          <a:solidFill>
                            <a:schemeClr val="dk1"/>
                          </a:solidFill>
                          <a:latin typeface="+mn-lt"/>
                          <a:ea typeface="+mn-ea"/>
                          <a:cs typeface="+mn-cs"/>
                        </a:rPr>
                        <a:t>• SCI ILIADIMO</a:t>
                      </a:r>
                    </a:p>
                    <a:p>
                      <a:r>
                        <a:rPr lang="fr-FR" sz="1800" i="0" kern="1200" baseline="0" dirty="0" smtClean="0">
                          <a:solidFill>
                            <a:schemeClr val="dk1"/>
                          </a:solidFill>
                          <a:latin typeface="+mn-lt"/>
                          <a:ea typeface="+mn-ea"/>
                          <a:cs typeface="+mn-cs"/>
                        </a:rPr>
                        <a:t>Mr DELTIN</a:t>
                      </a:r>
                      <a:endParaRPr lang="fr-FR" i="0" dirty="0"/>
                    </a:p>
                  </a:txBody>
                  <a:tcPr/>
                </a:tc>
                <a:tc>
                  <a:txBody>
                    <a:bodyPr/>
                    <a:lstStyle/>
                    <a:p>
                      <a:r>
                        <a:rPr lang="fr-FR" sz="1800" i="0" kern="1200" baseline="0" dirty="0" smtClean="0">
                          <a:solidFill>
                            <a:schemeClr val="dk1"/>
                          </a:solidFill>
                          <a:latin typeface="+mn-lt"/>
                          <a:ea typeface="+mn-ea"/>
                          <a:cs typeface="+mn-cs"/>
                        </a:rPr>
                        <a:t>• Jérôme SOLARI et Christophe MARMEY</a:t>
                      </a:r>
                      <a:endParaRPr lang="fr-FR" i="0" dirty="0"/>
                    </a:p>
                  </a:txBody>
                  <a:tcPr/>
                </a:tc>
                <a:tc>
                  <a:txBody>
                    <a:bodyPr/>
                    <a:lstStyle/>
                    <a:p>
                      <a:r>
                        <a:rPr lang="fr-FR" sz="1800" i="0" kern="1200" baseline="0" dirty="0" smtClean="0">
                          <a:solidFill>
                            <a:schemeClr val="dk1"/>
                          </a:solidFill>
                          <a:latin typeface="+mn-lt"/>
                          <a:ea typeface="+mn-ea"/>
                          <a:cs typeface="+mn-cs"/>
                        </a:rPr>
                        <a:t>•  AMEO</a:t>
                      </a:r>
                    </a:p>
                    <a:p>
                      <a:r>
                        <a:rPr lang="fr-FR" sz="1800" i="0" kern="1200" baseline="0" dirty="0" smtClean="0">
                          <a:solidFill>
                            <a:schemeClr val="dk1"/>
                          </a:solidFill>
                          <a:latin typeface="+mn-lt"/>
                          <a:ea typeface="+mn-ea"/>
                          <a:cs typeface="+mn-cs"/>
                        </a:rPr>
                        <a:t>Tony LOLIES</a:t>
                      </a:r>
                      <a:endParaRPr lang="fr-FR" i="0" dirty="0"/>
                    </a:p>
                  </a:txBody>
                  <a:tcPr/>
                </a:tc>
                <a:tc>
                  <a:txBody>
                    <a:bodyPr/>
                    <a:lstStyle/>
                    <a:p>
                      <a:r>
                        <a:rPr lang="fr-FR" sz="1800" i="0" kern="1200" baseline="0" dirty="0" smtClean="0">
                          <a:solidFill>
                            <a:schemeClr val="dk1"/>
                          </a:solidFill>
                          <a:latin typeface="+mn-lt"/>
                          <a:ea typeface="+mn-ea"/>
                          <a:cs typeface="+mn-cs"/>
                        </a:rPr>
                        <a:t>• Jérôme SOLARI et son équipe</a:t>
                      </a:r>
                    </a:p>
                    <a:p>
                      <a:r>
                        <a:rPr lang="fr-FR" sz="1800" i="0" kern="1200" baseline="0" dirty="0" smtClean="0">
                          <a:solidFill>
                            <a:schemeClr val="dk1"/>
                          </a:solidFill>
                          <a:latin typeface="+mn-lt"/>
                          <a:ea typeface="+mn-ea"/>
                          <a:cs typeface="+mn-cs"/>
                        </a:rPr>
                        <a:t>• Christophe MARMEY et son équipe</a:t>
                      </a:r>
                      <a:endParaRPr lang="fr-FR" i="0" dirty="0"/>
                    </a:p>
                  </a:txBody>
                  <a:tcPr/>
                </a:tc>
              </a:tr>
            </a:tbl>
          </a:graphicData>
        </a:graphic>
      </p:graphicFrame>
      <p:sp>
        <p:nvSpPr>
          <p:cNvPr id="3" name="Espace réservé du contenu 2"/>
          <p:cNvSpPr>
            <a:spLocks noGrp="1"/>
          </p:cNvSpPr>
          <p:nvPr>
            <p:ph idx="1"/>
          </p:nvPr>
        </p:nvSpPr>
        <p:spPr>
          <a:xfrm>
            <a:off x="0" y="2636912"/>
            <a:ext cx="9144000" cy="3528392"/>
          </a:xfrm>
        </p:spPr>
        <p:txBody>
          <a:bodyPr>
            <a:normAutofit fontScale="85000" lnSpcReduction="20000"/>
          </a:bodyPr>
          <a:lstStyle/>
          <a:p>
            <a:r>
              <a:rPr lang="fr-FR" sz="2000" dirty="0" smtClean="0"/>
              <a:t>Type de bâtiment et fonction:</a:t>
            </a:r>
            <a:r>
              <a:rPr lang="fr-FR" sz="2000" b="1" dirty="0" smtClean="0"/>
              <a:t> </a:t>
            </a:r>
            <a:r>
              <a:rPr lang="fr-FR" sz="2000" dirty="0" smtClean="0"/>
              <a:t>bâtiment tertiaire rassemblant des professionnels de santé et commerces </a:t>
            </a:r>
            <a:r>
              <a:rPr lang="fr-FR" sz="2000" dirty="0" err="1" smtClean="0"/>
              <a:t>eco</a:t>
            </a:r>
            <a:r>
              <a:rPr lang="fr-FR" sz="2000" dirty="0" smtClean="0"/>
              <a:t>-performant neufs</a:t>
            </a:r>
            <a:endParaRPr lang="fr-FR" sz="2000" b="1" dirty="0" smtClean="0"/>
          </a:p>
          <a:p>
            <a:pPr>
              <a:lnSpc>
                <a:spcPct val="110000"/>
              </a:lnSpc>
              <a:spcBef>
                <a:spcPts val="600"/>
              </a:spcBef>
              <a:buNone/>
            </a:pPr>
            <a:r>
              <a:rPr lang="fr-FR" sz="2000" dirty="0" smtClean="0"/>
              <a:t>	SHON : 590 m² sur une parcelle de 657 m²</a:t>
            </a:r>
          </a:p>
          <a:p>
            <a:pPr>
              <a:lnSpc>
                <a:spcPct val="110000"/>
              </a:lnSpc>
              <a:spcBef>
                <a:spcPts val="600"/>
              </a:spcBef>
            </a:pPr>
            <a:r>
              <a:rPr lang="fr-FR" sz="2000" dirty="0" smtClean="0"/>
              <a:t>Altitude :   50 m ; zone climatique: H3</a:t>
            </a:r>
          </a:p>
          <a:p>
            <a:pPr>
              <a:lnSpc>
                <a:spcPct val="110000"/>
              </a:lnSpc>
              <a:spcBef>
                <a:spcPts val="600"/>
              </a:spcBef>
            </a:pPr>
            <a:r>
              <a:rPr lang="fr-FR" sz="2000" dirty="0" smtClean="0"/>
              <a:t>Classement au bruit : BR2</a:t>
            </a:r>
          </a:p>
          <a:p>
            <a:pPr>
              <a:lnSpc>
                <a:spcPct val="110000"/>
              </a:lnSpc>
              <a:spcBef>
                <a:spcPts val="600"/>
              </a:spcBef>
            </a:pPr>
            <a:r>
              <a:rPr lang="fr-FR" sz="2000" dirty="0" smtClean="0"/>
              <a:t>Consommation d’énergie primaire (selon Effinergie) : </a:t>
            </a:r>
          </a:p>
          <a:p>
            <a:pPr lvl="1">
              <a:lnSpc>
                <a:spcPct val="110000"/>
              </a:lnSpc>
              <a:spcBef>
                <a:spcPts val="600"/>
              </a:spcBef>
            </a:pPr>
            <a:r>
              <a:rPr lang="fr-FR" sz="1600" dirty="0" smtClean="0"/>
              <a:t>Cep =  75</a:t>
            </a:r>
            <a:r>
              <a:rPr lang="fr-FR" sz="1600" b="1" dirty="0" smtClean="0"/>
              <a:t>kWh</a:t>
            </a:r>
            <a:r>
              <a:rPr lang="fr-FR" sz="1600" b="1" baseline="-25000" dirty="0" smtClean="0"/>
              <a:t>ep</a:t>
            </a:r>
            <a:r>
              <a:rPr lang="fr-FR" sz="1600" b="1" dirty="0" smtClean="0"/>
              <a:t>/m²/an</a:t>
            </a:r>
            <a:r>
              <a:rPr lang="fr-FR" sz="1600" dirty="0" smtClean="0"/>
              <a:t> :  52% de gain; </a:t>
            </a:r>
            <a:r>
              <a:rPr lang="fr-FR" sz="1600" dirty="0" err="1" smtClean="0"/>
              <a:t>Ubat</a:t>
            </a:r>
            <a:r>
              <a:rPr lang="fr-FR" sz="1600" dirty="0" smtClean="0"/>
              <a:t>:  0.6 W/</a:t>
            </a:r>
            <a:r>
              <a:rPr lang="fr-FR" sz="1600" dirty="0" err="1" smtClean="0"/>
              <a:t>m².K</a:t>
            </a:r>
            <a:r>
              <a:rPr lang="fr-FR" sz="1600" dirty="0" smtClean="0"/>
              <a:t> ( 39% de gain)</a:t>
            </a:r>
          </a:p>
          <a:p>
            <a:pPr>
              <a:lnSpc>
                <a:spcPct val="110000"/>
              </a:lnSpc>
              <a:spcBef>
                <a:spcPts val="600"/>
              </a:spcBef>
              <a:tabLst>
                <a:tab pos="1339850" algn="l"/>
              </a:tabLst>
            </a:pPr>
            <a:r>
              <a:rPr lang="fr-FR" sz="2000" dirty="0" smtClean="0"/>
              <a:t>Dates :	</a:t>
            </a:r>
            <a:r>
              <a:rPr lang="fr-FR" sz="1800" dirty="0" smtClean="0">
                <a:sym typeface="Symbol"/>
              </a:rPr>
              <a:t>− Demande de </a:t>
            </a:r>
            <a:r>
              <a:rPr lang="fr-FR" sz="1800" dirty="0" smtClean="0"/>
              <a:t>PC : 12/07/2009</a:t>
            </a:r>
          </a:p>
          <a:p>
            <a:pPr marL="1514475" lvl="1" indent="-174625">
              <a:lnSpc>
                <a:spcPct val="110000"/>
              </a:lnSpc>
              <a:spcBef>
                <a:spcPts val="600"/>
              </a:spcBef>
            </a:pPr>
            <a:r>
              <a:rPr lang="fr-FR" sz="1800" dirty="0" smtClean="0"/>
              <a:t>Début des travaux : janvier 2011</a:t>
            </a:r>
          </a:p>
          <a:p>
            <a:pPr marL="1514475" lvl="1" indent="-174625">
              <a:lnSpc>
                <a:spcPct val="110000"/>
              </a:lnSpc>
              <a:spcBef>
                <a:spcPts val="600"/>
              </a:spcBef>
            </a:pPr>
            <a:r>
              <a:rPr lang="fr-FR" sz="1800" dirty="0" smtClean="0"/>
              <a:t>Fin des travaux : janvier 2012</a:t>
            </a:r>
          </a:p>
          <a:p>
            <a:pPr>
              <a:lnSpc>
                <a:spcPct val="110000"/>
              </a:lnSpc>
              <a:spcBef>
                <a:spcPts val="600"/>
              </a:spcBef>
              <a:tabLst>
                <a:tab pos="1339850" algn="l"/>
              </a:tabLst>
            </a:pPr>
            <a:r>
              <a:rPr lang="fr-FR" sz="2000" dirty="0" smtClean="0"/>
              <a:t>Coût :	</a:t>
            </a:r>
            <a:r>
              <a:rPr lang="fr-FR" sz="1800" dirty="0" smtClean="0">
                <a:sym typeface="Symbol"/>
              </a:rPr>
              <a:t>−  au m² SHON:  1356 € HT</a:t>
            </a:r>
          </a:p>
          <a:p>
            <a:pPr marL="1514475" lvl="1" indent="-174625">
              <a:lnSpc>
                <a:spcPct val="110000"/>
              </a:lnSpc>
              <a:spcBef>
                <a:spcPts val="600"/>
              </a:spcBef>
            </a:pPr>
            <a:r>
              <a:rPr lang="fr-FR" sz="1800" dirty="0" smtClean="0"/>
              <a:t> de l’opération : 800 000 </a:t>
            </a:r>
            <a:r>
              <a:rPr lang="fr-FR" sz="1900" dirty="0" smtClean="0"/>
              <a:t>€ HT sans la bonification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20</a:t>
            </a:fld>
            <a:endParaRPr lang="fr-FR"/>
          </a:p>
        </p:txBody>
      </p:sp>
      <p:sp>
        <p:nvSpPr>
          <p:cNvPr id="9" name="Titre 1"/>
          <p:cNvSpPr txBox="1">
            <a:spLocks/>
          </p:cNvSpPr>
          <p:nvPr/>
        </p:nvSpPr>
        <p:spPr>
          <a:xfrm>
            <a:off x="2643174" y="273050"/>
            <a:ext cx="6072230" cy="1162050"/>
          </a:xfrm>
          <a:prstGeom prst="rect">
            <a:avLst/>
          </a:prstGeom>
        </p:spPr>
        <p:txBody>
          <a:bodyPr vert="horz" lIns="91440" tIns="45720" rIns="91440" bIns="45720" rtlCol="0" anchor="t"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Economies et sobriété d’usage</a:t>
            </a:r>
            <a:endParaRPr kumimoji="0" lang="fr-FR" sz="2400" b="1"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Tableau 6"/>
          <p:cNvGraphicFramePr>
            <a:graphicFrameLocks noGrp="1"/>
          </p:cNvGraphicFramePr>
          <p:nvPr/>
        </p:nvGraphicFramePr>
        <p:xfrm>
          <a:off x="0" y="1124745"/>
          <a:ext cx="9144000" cy="5837490"/>
        </p:xfrm>
        <a:graphic>
          <a:graphicData uri="http://schemas.openxmlformats.org/drawingml/2006/table">
            <a:tbl>
              <a:tblPr firstRow="1" bandRow="1">
                <a:tableStyleId>{073A0DAA-6AF3-43AB-8588-CEC1D06C72B9}</a:tableStyleId>
              </a:tblPr>
              <a:tblGrid>
                <a:gridCol w="4283968"/>
                <a:gridCol w="4860032"/>
              </a:tblGrid>
              <a:tr h="347632">
                <a:tc>
                  <a:txBody>
                    <a:bodyPr/>
                    <a:lstStyle/>
                    <a:p>
                      <a:pPr algn="ctr"/>
                      <a:r>
                        <a:rPr lang="fr-FR" dirty="0" smtClean="0"/>
                        <a:t>Equipements</a:t>
                      </a:r>
                      <a:endParaRPr lang="fr-FR" dirty="0"/>
                    </a:p>
                  </a:txBody>
                  <a:tcPr/>
                </a:tc>
                <a:tc>
                  <a:txBody>
                    <a:bodyPr/>
                    <a:lstStyle/>
                    <a:p>
                      <a:pPr algn="ctr"/>
                      <a:r>
                        <a:rPr lang="fr-FR" dirty="0" smtClean="0"/>
                        <a:t>Destination</a:t>
                      </a:r>
                      <a:endParaRPr lang="fr-FR" dirty="0"/>
                    </a:p>
                  </a:txBody>
                  <a:tcPr/>
                </a:tc>
              </a:tr>
              <a:tr h="1464852">
                <a:tc>
                  <a:txBody>
                    <a:bodyPr/>
                    <a:lstStyle/>
                    <a:p>
                      <a:pPr>
                        <a:buFontTx/>
                        <a:buNone/>
                      </a:pPr>
                      <a:r>
                        <a:rPr lang="fr-FR" sz="1800" dirty="0" smtClean="0"/>
                        <a:t>• </a:t>
                      </a:r>
                      <a:r>
                        <a:rPr lang="fr-FR" sz="1800" kern="1200" baseline="0" dirty="0" smtClean="0">
                          <a:solidFill>
                            <a:schemeClr val="dk1"/>
                          </a:solidFill>
                          <a:latin typeface="+mn-lt"/>
                          <a:ea typeface="+mn-ea"/>
                          <a:cs typeface="+mn-cs"/>
                        </a:rPr>
                        <a:t>PAC Air/Eau (COP=3 rentré dans RT en l’absence de précision)</a:t>
                      </a:r>
                      <a:endParaRPr lang="fr-FR" sz="1800" dirty="0" smtClean="0"/>
                    </a:p>
                    <a:p>
                      <a:pPr>
                        <a:buFontTx/>
                        <a:buNone/>
                      </a:pPr>
                      <a:r>
                        <a:rPr lang="fr-FR" sz="1800" baseline="0" dirty="0" smtClean="0"/>
                        <a:t>- </a:t>
                      </a:r>
                      <a:r>
                        <a:rPr lang="fr-FR" sz="1800" baseline="0" dirty="0" err="1" smtClean="0"/>
                        <a:t>Ventilos-convecteurs</a:t>
                      </a:r>
                      <a:endParaRPr lang="fr-FR" baseline="0" dirty="0" smtClean="0"/>
                    </a:p>
                  </a:txBody>
                  <a:tcPr/>
                </a:tc>
                <a:tc>
                  <a:txBody>
                    <a:bodyPr/>
                    <a:lstStyle/>
                    <a:p>
                      <a:r>
                        <a:rPr lang="fr-FR" sz="1800" b="0" u="sng" baseline="0" dirty="0" smtClean="0"/>
                        <a:t>Chauffage/Rafraîchissement </a:t>
                      </a:r>
                    </a:p>
                    <a:p>
                      <a:endParaRPr lang="fr-FR" sz="1800" b="0" u="sng" baseline="0" dirty="0" smtClean="0"/>
                    </a:p>
                    <a:p>
                      <a:r>
                        <a:rPr lang="fr-FR" sz="1800" b="0" u="sng" kern="1200" baseline="0" dirty="0" smtClean="0">
                          <a:solidFill>
                            <a:schemeClr val="dk1"/>
                          </a:solidFill>
                          <a:latin typeface="+mn-lt"/>
                          <a:ea typeface="+mn-ea"/>
                          <a:cs typeface="+mn-cs"/>
                        </a:rPr>
                        <a:t>Consommation finale électrique:</a:t>
                      </a:r>
                    </a:p>
                    <a:p>
                      <a:r>
                        <a:rPr lang="fr-FR" sz="1800" b="0" u="none" kern="1200" baseline="0" dirty="0" smtClean="0">
                          <a:solidFill>
                            <a:schemeClr val="dk1"/>
                          </a:solidFill>
                          <a:latin typeface="+mn-lt"/>
                          <a:ea typeface="+mn-ea"/>
                          <a:cs typeface="+mn-cs"/>
                        </a:rPr>
                        <a:t>       - Chauffage: 2 kWh/m².an</a:t>
                      </a:r>
                    </a:p>
                    <a:p>
                      <a:r>
                        <a:rPr lang="fr-FR" sz="1800" b="0" u="none" kern="1200" baseline="0" dirty="0" smtClean="0">
                          <a:solidFill>
                            <a:schemeClr val="dk1"/>
                          </a:solidFill>
                          <a:latin typeface="+mn-lt"/>
                          <a:ea typeface="+mn-ea"/>
                          <a:cs typeface="+mn-cs"/>
                        </a:rPr>
                        <a:t>       - Climatisation: 6 kWh/m².an</a:t>
                      </a:r>
                      <a:endParaRPr lang="fr-FR" sz="1800" u="none" kern="1200" baseline="0" dirty="0" smtClean="0">
                        <a:solidFill>
                          <a:schemeClr val="dk1"/>
                        </a:solidFill>
                        <a:latin typeface="+mn-lt"/>
                        <a:ea typeface="+mn-ea"/>
                        <a:cs typeface="+mn-cs"/>
                      </a:endParaRPr>
                    </a:p>
                  </a:txBody>
                  <a:tcPr/>
                </a:tc>
              </a:tr>
              <a:tr h="16512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 Ventilation DF</a:t>
                      </a:r>
                    </a:p>
                    <a:p>
                      <a:r>
                        <a:rPr lang="fr-FR" sz="1800" kern="1200" baseline="0" dirty="0" smtClean="0">
                          <a:solidFill>
                            <a:schemeClr val="dk1"/>
                          </a:solidFill>
                          <a:latin typeface="+mn-lt"/>
                          <a:ea typeface="+mn-ea"/>
                          <a:cs typeface="+mn-cs"/>
                        </a:rPr>
                        <a:t>- 80 % de récupération d’énergie.</a:t>
                      </a:r>
                    </a:p>
                    <a:p>
                      <a:r>
                        <a:rPr lang="fr-FR" sz="1800" kern="1200" baseline="0" dirty="0" smtClean="0">
                          <a:solidFill>
                            <a:schemeClr val="dk1"/>
                          </a:solidFill>
                          <a:latin typeface="+mn-lt"/>
                          <a:ea typeface="+mn-ea"/>
                          <a:cs typeface="+mn-cs"/>
                        </a:rPr>
                        <a:t>- Débit hygiénique retenu : 30 m3/h par personne</a:t>
                      </a:r>
                    </a:p>
                    <a:p>
                      <a:r>
                        <a:rPr lang="fr-FR" sz="1800" kern="1200" baseline="0" dirty="0" smtClean="0">
                          <a:solidFill>
                            <a:schemeClr val="dk1"/>
                          </a:solidFill>
                          <a:latin typeface="+mn-lt"/>
                          <a:ea typeface="+mn-ea"/>
                          <a:cs typeface="+mn-cs"/>
                        </a:rPr>
                        <a:t>- </a:t>
                      </a:r>
                      <a:r>
                        <a:rPr lang="fr-FR" sz="1800" kern="1200" baseline="0" dirty="0" err="1" smtClean="0">
                          <a:solidFill>
                            <a:schemeClr val="dk1"/>
                          </a:solidFill>
                          <a:latin typeface="+mn-lt"/>
                          <a:ea typeface="+mn-ea"/>
                          <a:cs typeface="+mn-cs"/>
                        </a:rPr>
                        <a:t>Surventilation</a:t>
                      </a:r>
                      <a:r>
                        <a:rPr lang="fr-FR" sz="1800" kern="1200" baseline="0" dirty="0" smtClean="0">
                          <a:solidFill>
                            <a:schemeClr val="dk1"/>
                          </a:solidFill>
                          <a:latin typeface="+mn-lt"/>
                          <a:ea typeface="+mn-ea"/>
                          <a:cs typeface="+mn-cs"/>
                        </a:rPr>
                        <a:t> nocturne mécanique des locaux pour abaisser les besoins en clim</a:t>
                      </a:r>
                      <a:endParaRPr lang="fr-FR" sz="18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t>Renouvellement</a:t>
                      </a:r>
                      <a:r>
                        <a:rPr lang="fr-FR" u="sng" baseline="0" dirty="0" smtClean="0"/>
                        <a:t> d’air neuf hygiénique</a:t>
                      </a:r>
                      <a:endParaRPr lang="fr-FR" u="sng" dirty="0" smtClean="0"/>
                    </a:p>
                  </a:txBody>
                  <a:tcPr/>
                </a:tc>
              </a:tr>
              <a:tr h="1134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 8W/m² dans</a:t>
                      </a:r>
                      <a:r>
                        <a:rPr lang="fr-FR" sz="1800" baseline="0" dirty="0" smtClean="0"/>
                        <a:t> les bureaux</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 </a:t>
                      </a:r>
                      <a:r>
                        <a:rPr lang="fr-FR" sz="1800" baseline="0" dirty="0" smtClean="0"/>
                        <a:t>10 W/m² dans les commerces</a:t>
                      </a:r>
                      <a:endParaRPr lang="fr-FR"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t>Eclairage</a:t>
                      </a:r>
                    </a:p>
                  </a:txBody>
                  <a:tcPr/>
                </a:tc>
              </a:tr>
              <a:tr h="1134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 Pas</a:t>
                      </a:r>
                      <a:r>
                        <a:rPr lang="fr-FR" sz="1800" baseline="0" dirty="0" smtClean="0"/>
                        <a:t> encore établie mais si les besoins sont importants, la solution solaire est envisagée</a:t>
                      </a:r>
                      <a:endParaRPr lang="fr-FR"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u="sng" dirty="0" smtClean="0"/>
                        <a:t>ECS</a:t>
                      </a: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21</a:t>
            </a:fld>
            <a:endParaRPr lang="fr-FR"/>
          </a:p>
        </p:txBody>
      </p:sp>
      <p:sp>
        <p:nvSpPr>
          <p:cNvPr id="9" name="Titre 1"/>
          <p:cNvSpPr txBox="1">
            <a:spLocks/>
          </p:cNvSpPr>
          <p:nvPr/>
        </p:nvSpPr>
        <p:spPr>
          <a:xfrm>
            <a:off x="2795574" y="425450"/>
            <a:ext cx="6072230" cy="1162050"/>
          </a:xfrm>
          <a:prstGeom prst="rect">
            <a:avLst/>
          </a:prstGeom>
        </p:spPr>
        <p:txBody>
          <a:bodyPr vert="horz" lIns="91440" tIns="45720" rIns="91440" bIns="45720" rtlCol="0" anchor="t"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r-FR" sz="2400" b="1" dirty="0" smtClean="0">
                <a:solidFill>
                  <a:schemeClr val="tx2"/>
                </a:solidFill>
                <a:latin typeface="+mj-lt"/>
                <a:ea typeface="+mj-ea"/>
                <a:cs typeface="+mj-cs"/>
              </a:rPr>
              <a:t>Points à débattre</a:t>
            </a:r>
            <a:endParaRPr kumimoji="0" lang="fr-FR" sz="2400" b="1" i="0" u="none" strike="noStrike" kern="1200" cap="none" spc="0" normalizeH="0" baseline="0" noProof="0" dirty="0">
              <a:ln>
                <a:noFill/>
              </a:ln>
              <a:solidFill>
                <a:schemeClr val="tx2"/>
              </a:solidFill>
              <a:effectLst/>
              <a:uLnTx/>
              <a:uFillTx/>
              <a:latin typeface="+mj-lt"/>
              <a:ea typeface="+mj-ea"/>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1" y="2276872"/>
            <a:ext cx="9144000" cy="113994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0" y="1196752"/>
            <a:ext cx="9144000" cy="2664296"/>
          </a:xfrm>
          <a:prstGeom prst="rect">
            <a:avLst/>
          </a:prstGeom>
          <a:noFill/>
          <a:ln w="9525">
            <a:noFill/>
            <a:miter lim="800000"/>
            <a:headEnd/>
            <a:tailEnd/>
          </a:ln>
        </p:spPr>
      </p:pic>
      <p:sp>
        <p:nvSpPr>
          <p:cNvPr id="2" name="Titre 1"/>
          <p:cNvSpPr>
            <a:spLocks noGrp="1"/>
          </p:cNvSpPr>
          <p:nvPr>
            <p:ph type="title"/>
          </p:nvPr>
        </p:nvSpPr>
        <p:spPr>
          <a:xfrm>
            <a:off x="3071770" y="188640"/>
            <a:ext cx="6072230" cy="1162050"/>
          </a:xfrm>
        </p:spPr>
        <p:txBody>
          <a:bodyPr anchor="t" anchorCtr="0"/>
          <a:lstStyle/>
          <a:p>
            <a:pPr algn="r"/>
            <a:r>
              <a:rPr lang="fr-FR" dirty="0" smtClean="0">
                <a:solidFill>
                  <a:schemeClr val="tx2"/>
                </a:solidFill>
              </a:rPr>
              <a:t>Caractéristiques énergétiques </a:t>
            </a:r>
            <a:br>
              <a:rPr lang="fr-FR" dirty="0" smtClean="0">
                <a:solidFill>
                  <a:schemeClr val="tx2"/>
                </a:solidFill>
              </a:rPr>
            </a:br>
            <a:r>
              <a:rPr lang="fr-FR" dirty="0" smtClean="0">
                <a:solidFill>
                  <a:schemeClr val="tx2"/>
                </a:solidFill>
              </a:rPr>
              <a:t>Résultats principaux du </a:t>
            </a:r>
            <a:r>
              <a:rPr lang="fr-FR" u="sng" dirty="0" smtClean="0">
                <a:solidFill>
                  <a:schemeClr val="tx2"/>
                </a:solidFill>
              </a:rPr>
              <a:t>Socle</a:t>
            </a:r>
            <a:endParaRPr lang="fr-FR" u="sng" dirty="0">
              <a:solidFill>
                <a:schemeClr val="tx2"/>
              </a:solidFill>
            </a:endParaRP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22</a:t>
            </a:fld>
            <a:endParaRPr lang="fr-FR"/>
          </a:p>
        </p:txBody>
      </p:sp>
      <p:sp>
        <p:nvSpPr>
          <p:cNvPr id="13" name="ZoneTexte 12"/>
          <p:cNvSpPr txBox="1"/>
          <p:nvPr/>
        </p:nvSpPr>
        <p:spPr>
          <a:xfrm>
            <a:off x="2483768" y="836712"/>
            <a:ext cx="5572164" cy="307777"/>
          </a:xfrm>
          <a:prstGeom prst="rect">
            <a:avLst/>
          </a:prstGeom>
          <a:noFill/>
        </p:spPr>
        <p:txBody>
          <a:bodyPr wrap="square" rtlCol="0">
            <a:spAutoFit/>
          </a:bodyPr>
          <a:lstStyle/>
          <a:p>
            <a:pPr algn="just"/>
            <a:r>
              <a:rPr lang="fr-FR" sz="1400" dirty="0" smtClean="0">
                <a:latin typeface="+mj-lt"/>
              </a:rPr>
              <a:t>Logiciel employé : </a:t>
            </a:r>
            <a:r>
              <a:rPr lang="fr-FR" sz="1400" dirty="0" err="1" smtClean="0"/>
              <a:t>ClimaWin</a:t>
            </a:r>
            <a:r>
              <a:rPr lang="fr-FR" sz="1400" dirty="0" smtClean="0">
                <a:latin typeface="+mj-lt"/>
              </a:rPr>
              <a:t> 2005 version 2</a:t>
            </a:r>
            <a:endParaRPr lang="fr-FR" sz="1400" dirty="0">
              <a:latin typeface="+mj-lt"/>
            </a:endParaRPr>
          </a:p>
        </p:txBody>
      </p:sp>
      <p:sp>
        <p:nvSpPr>
          <p:cNvPr id="10" name="Rectangle 9"/>
          <p:cNvSpPr/>
          <p:nvPr/>
        </p:nvSpPr>
        <p:spPr>
          <a:xfrm>
            <a:off x="2339752" y="2492896"/>
            <a:ext cx="936104" cy="64807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339752" y="1844824"/>
            <a:ext cx="936104" cy="64807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339752" y="3140968"/>
            <a:ext cx="936104" cy="64807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a:blip r:embed="rId4" cstate="print"/>
          <a:srcRect/>
          <a:stretch>
            <a:fillRect/>
          </a:stretch>
        </p:blipFill>
        <p:spPr bwMode="auto">
          <a:xfrm>
            <a:off x="2555776" y="4005064"/>
            <a:ext cx="4248472" cy="2586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3174" y="273050"/>
            <a:ext cx="6072230" cy="441306"/>
          </a:xfrm>
        </p:spPr>
        <p:txBody>
          <a:bodyPr anchor="t" anchorCtr="0"/>
          <a:lstStyle/>
          <a:p>
            <a:pPr algn="r"/>
            <a:r>
              <a:rPr lang="fr-FR" dirty="0" smtClean="0">
                <a:solidFill>
                  <a:schemeClr val="tx2"/>
                </a:solidFill>
              </a:rPr>
              <a:t>Vue d’ensemble au regard de la Démarche BDM</a:t>
            </a:r>
            <a:endParaRPr lang="fr-FR" dirty="0">
              <a:solidFill>
                <a:schemeClr val="tx2"/>
              </a:solidFill>
            </a:endParaRP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3</a:t>
            </a:fld>
            <a:endParaRPr lang="fr-FR"/>
          </a:p>
        </p:txBody>
      </p:sp>
      <p:graphicFrame>
        <p:nvGraphicFramePr>
          <p:cNvPr id="8" name="Graphique 7"/>
          <p:cNvGraphicFramePr>
            <a:graphicFrameLocks noGrp="1"/>
          </p:cNvGraphicFramePr>
          <p:nvPr/>
        </p:nvGraphicFramePr>
        <p:xfrm>
          <a:off x="38100" y="548680"/>
          <a:ext cx="9105900" cy="56292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3071770" y="188640"/>
            <a:ext cx="6072230" cy="1162050"/>
          </a:xfrm>
          <a:prstGeom prst="rect">
            <a:avLst/>
          </a:prstGeom>
        </p:spPr>
        <p:txBody>
          <a:bodyPr vert="horz" lIns="91440" tIns="45720" rIns="91440" bIns="45720" rtlCol="0" anchor="t"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r>
              <a:rPr lang="fr-FR" sz="2000" b="1" noProof="0" dirty="0" smtClean="0">
                <a:solidFill>
                  <a:schemeClr val="tx2"/>
                </a:solidFill>
                <a:latin typeface="+mj-lt"/>
                <a:ea typeface="+mj-ea"/>
                <a:cs typeface="+mj-cs"/>
              </a:rPr>
              <a:t>Situation du projet</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4</a:t>
            </a:fld>
            <a:endParaRPr lang="fr-FR"/>
          </a:p>
        </p:txBody>
      </p:sp>
      <p:pic>
        <p:nvPicPr>
          <p:cNvPr id="2051" name="Picture 3"/>
          <p:cNvPicPr>
            <a:picLocks noChangeAspect="1" noChangeArrowheads="1"/>
          </p:cNvPicPr>
          <p:nvPr/>
        </p:nvPicPr>
        <p:blipFill>
          <a:blip r:embed="rId3" cstate="print"/>
          <a:srcRect l="21611" b="4444"/>
          <a:stretch>
            <a:fillRect/>
          </a:stretch>
        </p:blipFill>
        <p:spPr bwMode="auto">
          <a:xfrm>
            <a:off x="0" y="1124744"/>
            <a:ext cx="4191231" cy="331236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283968" y="915518"/>
            <a:ext cx="4860032" cy="5332535"/>
          </a:xfrm>
          <a:prstGeom prst="rect">
            <a:avLst/>
          </a:prstGeom>
          <a:noFill/>
          <a:ln w="9525">
            <a:noFill/>
            <a:miter lim="800000"/>
            <a:headEnd/>
            <a:tailEnd/>
          </a:ln>
        </p:spPr>
      </p:pic>
      <p:cxnSp>
        <p:nvCxnSpPr>
          <p:cNvPr id="10" name="Connecteur droit 9"/>
          <p:cNvCxnSpPr/>
          <p:nvPr/>
        </p:nvCxnSpPr>
        <p:spPr>
          <a:xfrm>
            <a:off x="0" y="4293096"/>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a:xfrm>
            <a:off x="179512" y="4005064"/>
            <a:ext cx="743638" cy="360040"/>
          </a:xfrm>
          <a:prstGeom prst="rect">
            <a:avLst/>
          </a:prstGeom>
        </p:spPr>
        <p:txBody>
          <a:bodyPr vert="horz" lIns="91440" tIns="45720" rIns="91440" bIns="45720" rtlCol="0" anchor="t" anchorCtr="0">
            <a:normAutofit fontScale="85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bg1"/>
                </a:solidFill>
                <a:effectLst/>
                <a:uLnTx/>
                <a:uFillTx/>
                <a:latin typeface="+mj-lt"/>
                <a:ea typeface="+mj-ea"/>
                <a:cs typeface="+mj-cs"/>
              </a:rPr>
              <a:t>20 m</a:t>
            </a:r>
            <a:endParaRPr kumimoji="0" lang="fr-FR" sz="2000" b="1" i="0" u="none" strike="noStrike" kern="1200" cap="none" spc="0" normalizeH="0" baseline="0" noProof="0" dirty="0">
              <a:ln>
                <a:noFill/>
              </a:ln>
              <a:solidFill>
                <a:schemeClr val="bg1"/>
              </a:solidFill>
              <a:effectLst/>
              <a:uLnTx/>
              <a:uFillTx/>
              <a:latin typeface="+mj-lt"/>
              <a:ea typeface="+mj-ea"/>
              <a:cs typeface="+mj-cs"/>
            </a:endParaRPr>
          </a:p>
        </p:txBody>
      </p:sp>
      <p:pic>
        <p:nvPicPr>
          <p:cNvPr id="1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963062">
            <a:off x="3089137" y="3344218"/>
            <a:ext cx="945303" cy="891286"/>
          </a:xfrm>
          <a:prstGeom prst="rect">
            <a:avLst/>
          </a:prstGeom>
          <a:noFill/>
          <a:ln w="9525">
            <a:noFill/>
            <a:miter lim="800000"/>
            <a:headEnd/>
            <a:tailEnd/>
          </a:ln>
        </p:spPr>
      </p:pic>
      <p:cxnSp>
        <p:nvCxnSpPr>
          <p:cNvPr id="15" name="Connecteur droit 14"/>
          <p:cNvCxnSpPr/>
          <p:nvPr/>
        </p:nvCxnSpPr>
        <p:spPr>
          <a:xfrm flipV="1">
            <a:off x="1907704" y="3068960"/>
            <a:ext cx="936104"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16200000" flipV="1">
            <a:off x="1835696" y="2060848"/>
            <a:ext cx="1872208" cy="144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6200000" flipV="1">
            <a:off x="1223628" y="2528900"/>
            <a:ext cx="1296144" cy="72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flipH="1" flipV="1">
            <a:off x="1727684" y="1376772"/>
            <a:ext cx="648072"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10800000" flipV="1">
            <a:off x="2267744" y="1196752"/>
            <a:ext cx="432048" cy="72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2771800" y="2348880"/>
            <a:ext cx="2160240"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3085860" y="164193"/>
            <a:ext cx="6072230" cy="1162050"/>
          </a:xfrm>
          <a:prstGeom prst="rect">
            <a:avLst/>
          </a:prstGeom>
        </p:spPr>
        <p:txBody>
          <a:bodyPr vert="horz" lIns="91440" tIns="45720" rIns="91440" bIns="45720" rtlCol="0" anchor="t"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r>
              <a:rPr kumimoji="0" lang="fr-FR" sz="2000" b="1" i="0" u="none" strike="noStrike" kern="1200" cap="none" spc="0" normalizeH="0" baseline="0" noProof="0" dirty="0" smtClean="0">
                <a:ln>
                  <a:noFill/>
                </a:ln>
                <a:solidFill>
                  <a:schemeClr val="tx2"/>
                </a:solidFill>
                <a:effectLst/>
                <a:uLnTx/>
                <a:uFillTx/>
                <a:latin typeface="+mj-lt"/>
                <a:ea typeface="+mj-ea"/>
                <a:cs typeface="+mj-cs"/>
              </a:rPr>
              <a:t>Le terrain et son voisinage</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5</a:t>
            </a:fld>
            <a:endParaRPr lang="fr-FR"/>
          </a:p>
        </p:txBody>
      </p:sp>
      <p:pic>
        <p:nvPicPr>
          <p:cNvPr id="4" name="Picture 2"/>
          <p:cNvPicPr>
            <a:picLocks noChangeAspect="1" noChangeArrowheads="1"/>
          </p:cNvPicPr>
          <p:nvPr/>
        </p:nvPicPr>
        <p:blipFill>
          <a:blip r:embed="rId3" cstate="print"/>
          <a:srcRect/>
          <a:stretch>
            <a:fillRect/>
          </a:stretch>
        </p:blipFill>
        <p:spPr bwMode="auto">
          <a:xfrm>
            <a:off x="0" y="1196752"/>
            <a:ext cx="914400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6</a:t>
            </a:fld>
            <a:endParaRPr lang="fr-FR"/>
          </a:p>
        </p:txBody>
      </p:sp>
      <p:sp>
        <p:nvSpPr>
          <p:cNvPr id="7"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r>
              <a:rPr kumimoji="0" lang="fr-FR" sz="2000" b="1" i="0" u="none" strike="noStrike" kern="1200" cap="none" spc="0" normalizeH="0" baseline="0" noProof="0" dirty="0" smtClean="0">
                <a:ln>
                  <a:noFill/>
                </a:ln>
                <a:solidFill>
                  <a:schemeClr val="tx2"/>
                </a:solidFill>
                <a:effectLst/>
                <a:uLnTx/>
                <a:uFillTx/>
                <a:latin typeface="+mj-lt"/>
                <a:ea typeface="+mj-ea"/>
                <a:cs typeface="+mj-cs"/>
              </a:rPr>
              <a:t>Plan </a:t>
            </a:r>
            <a:r>
              <a:rPr lang="fr-FR" sz="2000" b="1" dirty="0" smtClean="0">
                <a:solidFill>
                  <a:schemeClr val="tx2"/>
                </a:solidFill>
                <a:latin typeface="+mj-lt"/>
                <a:ea typeface="+mj-ea"/>
                <a:cs typeface="+mj-cs"/>
              </a:rPr>
              <a:t>de </a:t>
            </a:r>
            <a:r>
              <a:rPr kumimoji="0" lang="fr-FR" sz="2000" b="1" i="0" u="none" strike="noStrike" kern="1200" cap="none" spc="0" normalizeH="0" baseline="0" noProof="0" dirty="0" smtClean="0">
                <a:ln>
                  <a:noFill/>
                </a:ln>
                <a:solidFill>
                  <a:schemeClr val="tx2"/>
                </a:solidFill>
                <a:effectLst/>
                <a:uLnTx/>
                <a:uFillTx/>
                <a:latin typeface="+mj-lt"/>
                <a:ea typeface="+mj-ea"/>
                <a:cs typeface="+mj-cs"/>
              </a:rPr>
              <a:t>masse</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1" y="1628800"/>
            <a:ext cx="9143999" cy="3992450"/>
          </a:xfrm>
          <a:prstGeom prst="rect">
            <a:avLst/>
          </a:prstGeom>
          <a:noFill/>
          <a:ln w="9525">
            <a:noFill/>
            <a:miter lim="800000"/>
            <a:headEnd/>
            <a:tailEnd/>
          </a:ln>
        </p:spPr>
      </p:pic>
      <p:cxnSp>
        <p:nvCxnSpPr>
          <p:cNvPr id="10" name="Connecteur droit avec flèche 9"/>
          <p:cNvCxnSpPr/>
          <p:nvPr/>
        </p:nvCxnSpPr>
        <p:spPr>
          <a:xfrm>
            <a:off x="1691680" y="4725144"/>
            <a:ext cx="3168352"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itre 1"/>
          <p:cNvSpPr txBox="1">
            <a:spLocks/>
          </p:cNvSpPr>
          <p:nvPr/>
        </p:nvSpPr>
        <p:spPr>
          <a:xfrm>
            <a:off x="2339752" y="4725144"/>
            <a:ext cx="2055172" cy="504056"/>
          </a:xfrm>
          <a:prstGeom prst="rect">
            <a:avLst/>
          </a:prstGeom>
          <a:noFill/>
        </p:spPr>
        <p:txBody>
          <a:bodyPr vert="horz" lIns="91440" tIns="45720" rIns="91440" bIns="45720" rtlCol="0" anchor="t"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17 m environ</a:t>
            </a:r>
            <a:endParaRPr kumimoji="0" lang="fr-FR" sz="2000" b="1" i="0" u="none" strike="noStrike" kern="1200" cap="none" spc="0" normalizeH="0" baseline="0" noProof="0" dirty="0">
              <a:ln>
                <a:noFill/>
              </a:ln>
              <a:effectLst/>
              <a:uLnTx/>
              <a:uFillTx/>
              <a:latin typeface="+mj-lt"/>
              <a:ea typeface="+mj-ea"/>
              <a:cs typeface="+mj-cs"/>
            </a:endParaRPr>
          </a:p>
        </p:txBody>
      </p:sp>
      <p:pic>
        <p:nvPicPr>
          <p:cNvPr id="12" name="Picture 2"/>
          <p:cNvPicPr>
            <a:picLocks noChangeAspect="1" noChangeArrowheads="1"/>
          </p:cNvPicPr>
          <p:nvPr/>
        </p:nvPicPr>
        <p:blipFill>
          <a:blip r:embed="rId4" cstate="print"/>
          <a:srcRect/>
          <a:stretch>
            <a:fillRect/>
          </a:stretch>
        </p:blipFill>
        <p:spPr bwMode="auto">
          <a:xfrm>
            <a:off x="3419872" y="764704"/>
            <a:ext cx="203835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0" y="1700808"/>
            <a:ext cx="9144000" cy="4357314"/>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7</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Plan</a:t>
            </a:r>
            <a:r>
              <a:rPr kumimoji="0" lang="fr-FR" sz="2400" b="1" i="0" u="none" strike="noStrike" kern="1200" cap="none" spc="0" normalizeH="0" noProof="0" dirty="0" smtClean="0">
                <a:ln>
                  <a:noFill/>
                </a:ln>
                <a:solidFill>
                  <a:schemeClr val="tx2"/>
                </a:solidFill>
                <a:effectLst/>
                <a:uLnTx/>
                <a:uFillTx/>
                <a:latin typeface="+mj-lt"/>
                <a:ea typeface="+mj-ea"/>
                <a:cs typeface="+mj-cs"/>
              </a:rPr>
              <a:t> du sous sol (140 m²) </a:t>
            </a:r>
            <a:r>
              <a:rPr kumimoji="0" lang="fr-FR" sz="2400" b="1" i="0" u="none" strike="noStrike" kern="1200" cap="none" spc="0" normalizeH="0" baseline="0" noProof="0" dirty="0" smtClean="0">
                <a:ln>
                  <a:noFill/>
                </a:ln>
                <a:solidFill>
                  <a:schemeClr val="tx2"/>
                </a:solidFill>
                <a:effectLst/>
                <a:uLnTx/>
                <a:uFillTx/>
                <a:latin typeface="+mj-lt"/>
                <a:ea typeface="+mj-ea"/>
                <a:cs typeface="+mj-cs"/>
              </a:rPr>
              <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pic>
        <p:nvPicPr>
          <p:cNvPr id="5122" name="Picture 2"/>
          <p:cNvPicPr>
            <a:picLocks noChangeAspect="1" noChangeArrowheads="1"/>
          </p:cNvPicPr>
          <p:nvPr/>
        </p:nvPicPr>
        <p:blipFill>
          <a:blip r:embed="rId4" cstate="print"/>
          <a:srcRect/>
          <a:stretch>
            <a:fillRect/>
          </a:stretch>
        </p:blipFill>
        <p:spPr bwMode="auto">
          <a:xfrm>
            <a:off x="3419872" y="764704"/>
            <a:ext cx="2038350" cy="771525"/>
          </a:xfrm>
          <a:prstGeom prst="rect">
            <a:avLst/>
          </a:prstGeom>
          <a:noFill/>
          <a:ln w="9525">
            <a:noFill/>
            <a:miter lim="800000"/>
            <a:headEnd/>
            <a:tailEnd/>
          </a:ln>
        </p:spPr>
      </p:pic>
      <p:sp>
        <p:nvSpPr>
          <p:cNvPr id="11" name="Rectangle 5"/>
          <p:cNvSpPr>
            <a:spLocks noChangeArrowheads="1"/>
          </p:cNvSpPr>
          <p:nvPr/>
        </p:nvSpPr>
        <p:spPr bwMode="auto">
          <a:xfrm>
            <a:off x="5508104" y="1196752"/>
            <a:ext cx="3456384"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Cuve de récupération des EP sous la rampe 25 m</a:t>
            </a:r>
            <a:r>
              <a:rPr lang="fr-FR" sz="1400" b="1" baseline="30000" dirty="0" smtClean="0">
                <a:solidFill>
                  <a:srgbClr val="FF6600"/>
                </a:solidFill>
              </a:rPr>
              <a:t>3</a:t>
            </a:r>
          </a:p>
        </p:txBody>
      </p:sp>
      <p:cxnSp>
        <p:nvCxnSpPr>
          <p:cNvPr id="13" name="Connecteur droit avec flèche 12"/>
          <p:cNvCxnSpPr/>
          <p:nvPr/>
        </p:nvCxnSpPr>
        <p:spPr>
          <a:xfrm rot="5400000">
            <a:off x="5112060" y="1736812"/>
            <a:ext cx="504056" cy="432048"/>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5"/>
          <p:cNvSpPr>
            <a:spLocks noChangeArrowheads="1"/>
          </p:cNvSpPr>
          <p:nvPr/>
        </p:nvSpPr>
        <p:spPr bwMode="auto">
          <a:xfrm>
            <a:off x="2771800" y="4005064"/>
            <a:ext cx="2232248"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Local technique PAC 8.8 m²</a:t>
            </a:r>
          </a:p>
        </p:txBody>
      </p:sp>
      <p:cxnSp>
        <p:nvCxnSpPr>
          <p:cNvPr id="19" name="Connecteur droit avec flèche 18"/>
          <p:cNvCxnSpPr/>
          <p:nvPr/>
        </p:nvCxnSpPr>
        <p:spPr>
          <a:xfrm rot="10800000" flipV="1">
            <a:off x="2123728" y="4293096"/>
            <a:ext cx="1224136" cy="86409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5"/>
          <p:cNvSpPr>
            <a:spLocks noChangeArrowheads="1"/>
          </p:cNvSpPr>
          <p:nvPr/>
        </p:nvSpPr>
        <p:spPr bwMode="auto">
          <a:xfrm>
            <a:off x="3635896" y="3356992"/>
            <a:ext cx="3456384"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Ventilation basse dans porte du garage. Ventilation mécanique avec désenfumage</a:t>
            </a:r>
          </a:p>
        </p:txBody>
      </p:sp>
      <p:cxnSp>
        <p:nvCxnSpPr>
          <p:cNvPr id="22" name="Connecteur droit avec flèche 21"/>
          <p:cNvCxnSpPr/>
          <p:nvPr/>
        </p:nvCxnSpPr>
        <p:spPr>
          <a:xfrm rot="10800000">
            <a:off x="2555776" y="3212976"/>
            <a:ext cx="1080120" cy="288032"/>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5"/>
          <p:cNvSpPr>
            <a:spLocks noChangeArrowheads="1"/>
          </p:cNvSpPr>
          <p:nvPr/>
        </p:nvSpPr>
        <p:spPr bwMode="auto">
          <a:xfrm rot="10800000" flipV="1">
            <a:off x="0" y="3140968"/>
            <a:ext cx="1907704" cy="53860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600" b="1" dirty="0" smtClean="0">
                <a:solidFill>
                  <a:schemeClr val="tx1"/>
                </a:solidFill>
              </a:rPr>
              <a:t>Réserve d’espace en pleine terre: 132 m²</a:t>
            </a:r>
          </a:p>
        </p:txBody>
      </p:sp>
      <p:sp>
        <p:nvSpPr>
          <p:cNvPr id="25" name="Rectangle 5"/>
          <p:cNvSpPr>
            <a:spLocks noChangeArrowheads="1"/>
          </p:cNvSpPr>
          <p:nvPr/>
        </p:nvSpPr>
        <p:spPr bwMode="auto">
          <a:xfrm rot="10800000" flipV="1">
            <a:off x="8190148" y="4725144"/>
            <a:ext cx="953852" cy="4154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200" b="1" u="sng" dirty="0" smtClean="0">
                <a:solidFill>
                  <a:schemeClr val="tx1"/>
                </a:solidFill>
              </a:rPr>
              <a:t>Réserve en pleine terre</a:t>
            </a:r>
          </a:p>
        </p:txBody>
      </p:sp>
      <p:sp>
        <p:nvSpPr>
          <p:cNvPr id="26" name="Titre 1"/>
          <p:cNvSpPr txBox="1">
            <a:spLocks/>
          </p:cNvSpPr>
          <p:nvPr/>
        </p:nvSpPr>
        <p:spPr>
          <a:xfrm>
            <a:off x="0" y="1268760"/>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8" grpId="0" animBg="1"/>
      <p:bldP spid="18"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 y="1732716"/>
            <a:ext cx="9144000" cy="4325183"/>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8</a:t>
            </a:fld>
            <a:endParaRPr lang="fr-FR"/>
          </a:p>
        </p:txBody>
      </p:sp>
      <p:sp>
        <p:nvSpPr>
          <p:cNvPr id="7"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r>
              <a:rPr kumimoji="0" lang="fr-FR" sz="2000" b="1" i="0" u="none" strike="noStrike" kern="1200" cap="none" spc="0" normalizeH="0" baseline="0" noProof="0" dirty="0" smtClean="0">
                <a:ln>
                  <a:noFill/>
                </a:ln>
                <a:solidFill>
                  <a:schemeClr val="tx2"/>
                </a:solidFill>
                <a:effectLst/>
                <a:uLnTx/>
                <a:uFillTx/>
                <a:latin typeface="+mj-lt"/>
                <a:ea typeface="+mj-ea"/>
                <a:cs typeface="+mj-cs"/>
              </a:rPr>
              <a:t>Plan </a:t>
            </a:r>
            <a:r>
              <a:rPr lang="fr-FR" sz="2000" b="1" dirty="0" smtClean="0">
                <a:solidFill>
                  <a:schemeClr val="tx2"/>
                </a:solidFill>
                <a:latin typeface="+mj-lt"/>
                <a:ea typeface="+mj-ea"/>
                <a:cs typeface="+mj-cs"/>
              </a:rPr>
              <a:t>du RDC</a:t>
            </a: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2"/>
          <p:cNvPicPr>
            <a:picLocks noChangeAspect="1" noChangeArrowheads="1"/>
          </p:cNvPicPr>
          <p:nvPr/>
        </p:nvPicPr>
        <p:blipFill>
          <a:blip r:embed="rId4" cstate="print"/>
          <a:srcRect/>
          <a:stretch>
            <a:fillRect/>
          </a:stretch>
        </p:blipFill>
        <p:spPr bwMode="auto">
          <a:xfrm>
            <a:off x="3419872" y="764704"/>
            <a:ext cx="2038350" cy="771525"/>
          </a:xfrm>
          <a:prstGeom prst="rect">
            <a:avLst/>
          </a:prstGeom>
          <a:noFill/>
          <a:ln w="9525">
            <a:noFill/>
            <a:miter lim="800000"/>
            <a:headEnd/>
            <a:tailEnd/>
          </a:ln>
        </p:spPr>
      </p:pic>
      <p:sp>
        <p:nvSpPr>
          <p:cNvPr id="9" name="Titre 1"/>
          <p:cNvSpPr txBox="1">
            <a:spLocks/>
          </p:cNvSpPr>
          <p:nvPr/>
        </p:nvSpPr>
        <p:spPr>
          <a:xfrm>
            <a:off x="0" y="1268760"/>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cxnSp>
        <p:nvCxnSpPr>
          <p:cNvPr id="10" name="Connecteur droit avec flèche 9"/>
          <p:cNvCxnSpPr/>
          <p:nvPr/>
        </p:nvCxnSpPr>
        <p:spPr>
          <a:xfrm rot="10800000">
            <a:off x="6084168" y="2060848"/>
            <a:ext cx="432048" cy="1588"/>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p:nvSpPr>
        <p:spPr bwMode="auto">
          <a:xfrm>
            <a:off x="6588224" y="3501008"/>
            <a:ext cx="1656184" cy="29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600" b="1" dirty="0" smtClean="0">
                <a:solidFill>
                  <a:schemeClr val="tx1"/>
                </a:solidFill>
              </a:rPr>
              <a:t>Parking: 3 places</a:t>
            </a:r>
          </a:p>
        </p:txBody>
      </p:sp>
      <p:sp>
        <p:nvSpPr>
          <p:cNvPr id="12" name="Rectangle 5"/>
          <p:cNvSpPr>
            <a:spLocks noChangeArrowheads="1"/>
          </p:cNvSpPr>
          <p:nvPr/>
        </p:nvSpPr>
        <p:spPr bwMode="auto">
          <a:xfrm>
            <a:off x="6516216" y="1916832"/>
            <a:ext cx="2232248"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Accès au parking souterrain</a:t>
            </a:r>
          </a:p>
        </p:txBody>
      </p:sp>
      <p:sp>
        <p:nvSpPr>
          <p:cNvPr id="14" name="Rectangle 5"/>
          <p:cNvSpPr>
            <a:spLocks noChangeArrowheads="1"/>
          </p:cNvSpPr>
          <p:nvPr/>
        </p:nvSpPr>
        <p:spPr bwMode="auto">
          <a:xfrm>
            <a:off x="8360296" y="2348880"/>
            <a:ext cx="783704" cy="30077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600" b="1" dirty="0" smtClean="0">
                <a:solidFill>
                  <a:schemeClr val="tx1"/>
                </a:solidFill>
              </a:rPr>
              <a:t>Entrée</a:t>
            </a:r>
          </a:p>
        </p:txBody>
      </p:sp>
      <p:sp>
        <p:nvSpPr>
          <p:cNvPr id="15" name="Rectangle 5"/>
          <p:cNvSpPr>
            <a:spLocks noChangeArrowheads="1"/>
          </p:cNvSpPr>
          <p:nvPr/>
        </p:nvSpPr>
        <p:spPr bwMode="auto">
          <a:xfrm>
            <a:off x="323528" y="2924944"/>
            <a:ext cx="144016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Palier à l’air libre</a:t>
            </a:r>
          </a:p>
        </p:txBody>
      </p:sp>
      <p:sp>
        <p:nvSpPr>
          <p:cNvPr id="16" name="Rectangle 5"/>
          <p:cNvSpPr>
            <a:spLocks noChangeArrowheads="1"/>
          </p:cNvSpPr>
          <p:nvPr/>
        </p:nvSpPr>
        <p:spPr bwMode="auto">
          <a:xfrm>
            <a:off x="4427984" y="2204864"/>
            <a:ext cx="1728192"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Garde corps en verre</a:t>
            </a:r>
          </a:p>
        </p:txBody>
      </p:sp>
      <p:cxnSp>
        <p:nvCxnSpPr>
          <p:cNvPr id="20" name="Connecteur droit avec flèche 19"/>
          <p:cNvCxnSpPr>
            <a:stCxn id="15" idx="3"/>
          </p:cNvCxnSpPr>
          <p:nvPr/>
        </p:nvCxnSpPr>
        <p:spPr>
          <a:xfrm>
            <a:off x="1763688" y="3055749"/>
            <a:ext cx="1008112" cy="13211"/>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355976" y="2492896"/>
            <a:ext cx="1872208" cy="1588"/>
          </a:xfrm>
          <a:prstGeom prst="straightConnector1">
            <a:avLst/>
          </a:prstGeom>
          <a:ln w="25400">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5"/>
          <p:cNvSpPr>
            <a:spLocks noChangeArrowheads="1"/>
          </p:cNvSpPr>
          <p:nvPr/>
        </p:nvSpPr>
        <p:spPr bwMode="auto">
          <a:xfrm>
            <a:off x="1979712" y="1916832"/>
            <a:ext cx="2304256"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Façade béton blanc avec ouvertures verticales</a:t>
            </a:r>
          </a:p>
        </p:txBody>
      </p:sp>
      <p:cxnSp>
        <p:nvCxnSpPr>
          <p:cNvPr id="27" name="Connecteur droit avec flèche 26"/>
          <p:cNvCxnSpPr/>
          <p:nvPr/>
        </p:nvCxnSpPr>
        <p:spPr>
          <a:xfrm>
            <a:off x="1907704" y="2492896"/>
            <a:ext cx="2448272" cy="1588"/>
          </a:xfrm>
          <a:prstGeom prst="straightConnector1">
            <a:avLst/>
          </a:prstGeom>
          <a:ln w="25400">
            <a:solidFill>
              <a:srgbClr val="FF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5"/>
          <p:cNvSpPr>
            <a:spLocks noChangeArrowheads="1"/>
          </p:cNvSpPr>
          <p:nvPr/>
        </p:nvSpPr>
        <p:spPr bwMode="auto">
          <a:xfrm>
            <a:off x="2771800" y="3861048"/>
            <a:ext cx="2304256"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Ossature bois</a:t>
            </a:r>
          </a:p>
          <a:p>
            <a:r>
              <a:rPr lang="fr-FR" sz="1400" b="1" dirty="0" smtClean="0">
                <a:solidFill>
                  <a:srgbClr val="FF6600"/>
                </a:solidFill>
              </a:rPr>
              <a:t>Ouate de cellulose insufflée</a:t>
            </a:r>
          </a:p>
        </p:txBody>
      </p:sp>
      <p:cxnSp>
        <p:nvCxnSpPr>
          <p:cNvPr id="19" name="Connecteur droit avec flèche 18"/>
          <p:cNvCxnSpPr>
            <a:stCxn id="18" idx="0"/>
          </p:cNvCxnSpPr>
          <p:nvPr/>
        </p:nvCxnSpPr>
        <p:spPr>
          <a:xfrm rot="16200000" flipV="1">
            <a:off x="3347865" y="3284985"/>
            <a:ext cx="504056" cy="64807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1" name="Titre 1"/>
          <p:cNvSpPr txBox="1">
            <a:spLocks/>
          </p:cNvSpPr>
          <p:nvPr/>
        </p:nvSpPr>
        <p:spPr>
          <a:xfrm>
            <a:off x="3995936" y="3212976"/>
            <a:ext cx="2055172" cy="504056"/>
          </a:xfrm>
          <a:prstGeom prst="rect">
            <a:avLst/>
          </a:prstGeom>
          <a:noFill/>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b="1" dirty="0" smtClean="0">
                <a:latin typeface="+mj-lt"/>
                <a:ea typeface="+mj-ea"/>
                <a:cs typeface="+mj-cs"/>
              </a:rPr>
              <a:t>81 m²</a:t>
            </a:r>
            <a:endParaRPr kumimoji="0" lang="fr-FR" sz="2000" b="1" i="0" u="none" strike="noStrike" kern="1200" cap="none" spc="0" normalizeH="0" baseline="0" noProof="0" dirty="0">
              <a:ln>
                <a:noFill/>
              </a:ln>
              <a:effectLst/>
              <a:uLnTx/>
              <a:uFillTx/>
              <a:latin typeface="+mj-lt"/>
              <a:ea typeface="+mj-ea"/>
              <a:cs typeface="+mj-cs"/>
            </a:endParaRPr>
          </a:p>
        </p:txBody>
      </p:sp>
      <p:sp>
        <p:nvSpPr>
          <p:cNvPr id="22" name="Titre 1"/>
          <p:cNvSpPr txBox="1">
            <a:spLocks/>
          </p:cNvSpPr>
          <p:nvPr/>
        </p:nvSpPr>
        <p:spPr>
          <a:xfrm>
            <a:off x="3419872" y="5013176"/>
            <a:ext cx="2055172" cy="504056"/>
          </a:xfrm>
          <a:prstGeom prst="rect">
            <a:avLst/>
          </a:prstGeom>
          <a:noFill/>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b="1" dirty="0" smtClean="0">
                <a:latin typeface="+mj-lt"/>
                <a:ea typeface="+mj-ea"/>
                <a:cs typeface="+mj-cs"/>
              </a:rPr>
              <a:t>53 m²</a:t>
            </a:r>
            <a:endParaRPr kumimoji="0" lang="fr-FR" sz="2000" b="1" i="0" u="none" strike="noStrike" kern="1200" cap="none" spc="0" normalizeH="0" baseline="0" noProof="0" dirty="0">
              <a:ln>
                <a:noFill/>
              </a:ln>
              <a:effectLst/>
              <a:uLnTx/>
              <a:uFillTx/>
              <a:latin typeface="+mj-lt"/>
              <a:ea typeface="+mj-ea"/>
              <a:cs typeface="+mj-cs"/>
            </a:endParaRPr>
          </a:p>
        </p:txBody>
      </p:sp>
      <p:sp>
        <p:nvSpPr>
          <p:cNvPr id="23" name="Titre 1"/>
          <p:cNvSpPr txBox="1">
            <a:spLocks/>
          </p:cNvSpPr>
          <p:nvPr/>
        </p:nvSpPr>
        <p:spPr>
          <a:xfrm>
            <a:off x="5724128" y="4653136"/>
            <a:ext cx="2055172" cy="504056"/>
          </a:xfrm>
          <a:prstGeom prst="rect">
            <a:avLst/>
          </a:prstGeom>
          <a:noFill/>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b="1" dirty="0" smtClean="0">
                <a:latin typeface="+mj-lt"/>
                <a:ea typeface="+mj-ea"/>
                <a:cs typeface="+mj-cs"/>
              </a:rPr>
              <a:t>59 m²</a:t>
            </a:r>
            <a:endParaRPr kumimoji="0" lang="fr-FR" sz="2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nodeType="clickEffect">
                                  <p:stCondLst>
                                    <p:cond delay="0"/>
                                  </p:stCondLst>
                                  <p:childTnLst>
                                    <p:animEffect transition="out" filter="wipe(down)">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22" presetClass="exit" presetSubtype="4" fill="hold" grpId="1" nodeType="withEffect">
                                  <p:stCondLst>
                                    <p:cond delay="0"/>
                                  </p:stCondLst>
                                  <p:childTnLst>
                                    <p:animEffect transition="out" filter="wipe(down)">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par>
                                <p:cTn id="68" presetID="22" presetClass="entr" presetSubtype="4"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26" grpId="0" animBg="1"/>
      <p:bldP spid="26"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1916832"/>
            <a:ext cx="9169036" cy="4113287"/>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602563F-B967-4FEC-813C-9C6DF61D78A9}" type="slidenum">
              <a:rPr lang="fr-FR" smtClean="0"/>
              <a:pPr/>
              <a:t>9</a:t>
            </a:fld>
            <a:endParaRPr lang="fr-FR"/>
          </a:p>
        </p:txBody>
      </p:sp>
      <p:sp>
        <p:nvSpPr>
          <p:cNvPr id="9" name="Titre 1"/>
          <p:cNvSpPr txBox="1">
            <a:spLocks/>
          </p:cNvSpPr>
          <p:nvPr/>
        </p:nvSpPr>
        <p:spPr>
          <a:xfrm>
            <a:off x="3776460" y="188640"/>
            <a:ext cx="5367540" cy="1080120"/>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Le projet dans son territoire</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2"/>
                </a:solidFill>
                <a:effectLst/>
                <a:uLnTx/>
                <a:uFillTx/>
                <a:latin typeface="+mj-lt"/>
                <a:ea typeface="+mj-ea"/>
                <a:cs typeface="+mj-cs"/>
              </a:rPr>
              <a:t>Plans</a:t>
            </a:r>
            <a:r>
              <a:rPr kumimoji="0" lang="fr-FR" sz="2400" b="1" i="0" u="none" strike="noStrike" kern="1200" cap="none" spc="0" normalizeH="0" noProof="0" dirty="0" smtClean="0">
                <a:ln>
                  <a:noFill/>
                </a:ln>
                <a:solidFill>
                  <a:schemeClr val="tx2"/>
                </a:solidFill>
                <a:effectLst/>
                <a:uLnTx/>
                <a:uFillTx/>
                <a:latin typeface="+mj-lt"/>
                <a:ea typeface="+mj-ea"/>
                <a:cs typeface="+mj-cs"/>
              </a:rPr>
              <a:t> du R+1 et R+2 </a:t>
            </a:r>
            <a:r>
              <a:rPr kumimoji="0" lang="fr-FR" sz="2400" b="1" i="0" u="none" strike="noStrike" kern="1200" cap="none" spc="0" normalizeH="0" baseline="0" noProof="0" dirty="0" smtClean="0">
                <a:ln>
                  <a:noFill/>
                </a:ln>
                <a:solidFill>
                  <a:schemeClr val="tx2"/>
                </a:solidFill>
                <a:effectLst/>
                <a:uLnTx/>
                <a:uFillTx/>
                <a:latin typeface="+mj-lt"/>
                <a:ea typeface="+mj-ea"/>
                <a:cs typeface="+mj-cs"/>
              </a:rPr>
              <a:t/>
            </a:r>
            <a:br>
              <a:rPr kumimoji="0" lang="fr-FR" sz="2400" b="1" i="0" u="none" strike="noStrike" kern="1200" cap="none" spc="0" normalizeH="0" baseline="0" noProof="0" dirty="0" smtClean="0">
                <a:ln>
                  <a:noFill/>
                </a:ln>
                <a:solidFill>
                  <a:schemeClr val="tx2"/>
                </a:solidFill>
                <a:effectLst/>
                <a:uLnTx/>
                <a:uFillTx/>
                <a:latin typeface="+mj-lt"/>
                <a:ea typeface="+mj-ea"/>
                <a:cs typeface="+mj-cs"/>
              </a:rPr>
            </a:br>
            <a:endParaRPr kumimoji="0" lang="fr-FR" sz="2000" b="1"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2"/>
          <p:cNvPicPr>
            <a:picLocks noChangeAspect="1" noChangeArrowheads="1"/>
          </p:cNvPicPr>
          <p:nvPr/>
        </p:nvPicPr>
        <p:blipFill>
          <a:blip r:embed="rId4" cstate="print"/>
          <a:srcRect/>
          <a:stretch>
            <a:fillRect/>
          </a:stretch>
        </p:blipFill>
        <p:spPr bwMode="auto">
          <a:xfrm>
            <a:off x="3419872" y="764704"/>
            <a:ext cx="2038350" cy="771525"/>
          </a:xfrm>
          <a:prstGeom prst="rect">
            <a:avLst/>
          </a:prstGeom>
          <a:noFill/>
          <a:ln w="9525">
            <a:noFill/>
            <a:miter lim="800000"/>
            <a:headEnd/>
            <a:tailEnd/>
          </a:ln>
        </p:spPr>
      </p:pic>
      <p:sp>
        <p:nvSpPr>
          <p:cNvPr id="8" name="Rectangle 5"/>
          <p:cNvSpPr>
            <a:spLocks noChangeArrowheads="1"/>
          </p:cNvSpPr>
          <p:nvPr/>
        </p:nvSpPr>
        <p:spPr bwMode="auto">
          <a:xfrm>
            <a:off x="0" y="2780928"/>
            <a:ext cx="154766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Loggia extérieure</a:t>
            </a:r>
          </a:p>
        </p:txBody>
      </p:sp>
      <p:cxnSp>
        <p:nvCxnSpPr>
          <p:cNvPr id="10" name="Connecteur droit avec flèche 9"/>
          <p:cNvCxnSpPr>
            <a:stCxn id="8" idx="2"/>
          </p:cNvCxnSpPr>
          <p:nvPr/>
        </p:nvCxnSpPr>
        <p:spPr>
          <a:xfrm rot="16200000" flipH="1">
            <a:off x="715489" y="3100881"/>
            <a:ext cx="890518" cy="773832"/>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5" idx="2"/>
          </p:cNvCxnSpPr>
          <p:nvPr/>
        </p:nvCxnSpPr>
        <p:spPr>
          <a:xfrm rot="5400000">
            <a:off x="2173397" y="2704837"/>
            <a:ext cx="1034534" cy="269776"/>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5"/>
          <p:cNvSpPr>
            <a:spLocks noChangeArrowheads="1"/>
          </p:cNvSpPr>
          <p:nvPr/>
        </p:nvSpPr>
        <p:spPr bwMode="auto">
          <a:xfrm>
            <a:off x="2051720" y="2060848"/>
            <a:ext cx="1547664"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Palier à l’air libre</a:t>
            </a:r>
          </a:p>
        </p:txBody>
      </p:sp>
      <p:sp>
        <p:nvSpPr>
          <p:cNvPr id="18" name="Rectangle 5"/>
          <p:cNvSpPr>
            <a:spLocks noChangeArrowheads="1"/>
          </p:cNvSpPr>
          <p:nvPr/>
        </p:nvSpPr>
        <p:spPr bwMode="auto">
          <a:xfrm>
            <a:off x="7020272" y="3284984"/>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Brises soleil bois fixes</a:t>
            </a:r>
          </a:p>
        </p:txBody>
      </p:sp>
      <p:cxnSp>
        <p:nvCxnSpPr>
          <p:cNvPr id="19" name="Connecteur droit avec flèche 18"/>
          <p:cNvCxnSpPr/>
          <p:nvPr/>
        </p:nvCxnSpPr>
        <p:spPr>
          <a:xfrm rot="10800000">
            <a:off x="4499992" y="2708920"/>
            <a:ext cx="2520280" cy="720080"/>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8" idx="1"/>
          </p:cNvCxnSpPr>
          <p:nvPr/>
        </p:nvCxnSpPr>
        <p:spPr>
          <a:xfrm rot="10800000" flipV="1">
            <a:off x="3923928" y="3415788"/>
            <a:ext cx="3096344" cy="159738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5"/>
          <p:cNvSpPr>
            <a:spLocks noChangeArrowheads="1"/>
          </p:cNvSpPr>
          <p:nvPr/>
        </p:nvSpPr>
        <p:spPr bwMode="auto">
          <a:xfrm>
            <a:off x="3635896" y="5517232"/>
            <a:ext cx="1800200" cy="4770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Toiture </a:t>
            </a:r>
            <a:r>
              <a:rPr lang="fr-FR" sz="1400" b="1" dirty="0" err="1" smtClean="0">
                <a:solidFill>
                  <a:srgbClr val="FF6600"/>
                </a:solidFill>
              </a:rPr>
              <a:t>végétalisée</a:t>
            </a:r>
            <a:r>
              <a:rPr lang="fr-FR" sz="1400" b="1" dirty="0" smtClean="0">
                <a:solidFill>
                  <a:srgbClr val="FF6600"/>
                </a:solidFill>
              </a:rPr>
              <a:t> sur le commerce 2</a:t>
            </a:r>
          </a:p>
        </p:txBody>
      </p:sp>
      <p:sp>
        <p:nvSpPr>
          <p:cNvPr id="26" name="Rectangle 5"/>
          <p:cNvSpPr>
            <a:spLocks noChangeArrowheads="1"/>
          </p:cNvSpPr>
          <p:nvPr/>
        </p:nvSpPr>
        <p:spPr bwMode="auto">
          <a:xfrm>
            <a:off x="6948264" y="2348880"/>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Balcon extérieur</a:t>
            </a:r>
          </a:p>
        </p:txBody>
      </p:sp>
      <p:cxnSp>
        <p:nvCxnSpPr>
          <p:cNvPr id="27" name="Connecteur droit avec flèche 26"/>
          <p:cNvCxnSpPr>
            <a:stCxn id="26" idx="1"/>
          </p:cNvCxnSpPr>
          <p:nvPr/>
        </p:nvCxnSpPr>
        <p:spPr>
          <a:xfrm rot="10800000" flipV="1">
            <a:off x="6012160" y="2479684"/>
            <a:ext cx="936104" cy="1237347"/>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9" name="Titre 1"/>
          <p:cNvSpPr txBox="1">
            <a:spLocks/>
          </p:cNvSpPr>
          <p:nvPr/>
        </p:nvSpPr>
        <p:spPr>
          <a:xfrm>
            <a:off x="0" y="1268760"/>
            <a:ext cx="2055172" cy="504056"/>
          </a:xfrm>
          <a:prstGeom prst="rect">
            <a:avLst/>
          </a:prstGeom>
          <a:noFill/>
        </p:spPr>
        <p:txBody>
          <a:bodyPr vert="horz" lIns="91440" tIns="45720" rIns="91440" bIns="45720" rtlCol="0" anchor="t"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Echelle: 1/100</a:t>
            </a:r>
            <a:endParaRPr kumimoji="0" lang="fr-FR" sz="2000" b="1" i="0" u="none" strike="noStrike" kern="1200" cap="none" spc="0" normalizeH="0" baseline="0" noProof="0" dirty="0">
              <a:ln>
                <a:noFill/>
              </a:ln>
              <a:effectLst/>
              <a:uLnTx/>
              <a:uFillTx/>
              <a:latin typeface="+mj-lt"/>
              <a:ea typeface="+mj-ea"/>
              <a:cs typeface="+mj-cs"/>
            </a:endParaRPr>
          </a:p>
        </p:txBody>
      </p:sp>
      <p:sp>
        <p:nvSpPr>
          <p:cNvPr id="20" name="Rectangle 5"/>
          <p:cNvSpPr>
            <a:spLocks noChangeArrowheads="1"/>
          </p:cNvSpPr>
          <p:nvPr/>
        </p:nvSpPr>
        <p:spPr bwMode="auto">
          <a:xfrm>
            <a:off x="7020272" y="3933056"/>
            <a:ext cx="1800200" cy="2616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Casquette bois fixe</a:t>
            </a:r>
          </a:p>
        </p:txBody>
      </p:sp>
      <p:cxnSp>
        <p:nvCxnSpPr>
          <p:cNvPr id="21" name="Connecteur droit avec flèche 20"/>
          <p:cNvCxnSpPr/>
          <p:nvPr/>
        </p:nvCxnSpPr>
        <p:spPr>
          <a:xfrm rot="16200000" flipH="1">
            <a:off x="7308304" y="4653136"/>
            <a:ext cx="1296144" cy="432048"/>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5"/>
          <p:cNvSpPr>
            <a:spLocks noChangeArrowheads="1"/>
          </p:cNvSpPr>
          <p:nvPr/>
        </p:nvSpPr>
        <p:spPr bwMode="auto">
          <a:xfrm>
            <a:off x="2195736" y="3933056"/>
            <a:ext cx="2376264" cy="6924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0" numCol="1" anchor="t" anchorCtr="0" compatLnSpc="1">
            <a:prstTxWarp prst="textNoShape">
              <a:avLst/>
            </a:prstTxWarp>
            <a:spAutoFit/>
          </a:bodyPr>
          <a:lstStyle/>
          <a:p>
            <a:r>
              <a:rPr lang="fr-FR" sz="1400" b="1" dirty="0" smtClean="0">
                <a:solidFill>
                  <a:srgbClr val="FF6600"/>
                </a:solidFill>
              </a:rPr>
              <a:t>Ossature bois</a:t>
            </a:r>
          </a:p>
          <a:p>
            <a:r>
              <a:rPr lang="fr-FR" sz="1400" b="1" dirty="0" smtClean="0">
                <a:solidFill>
                  <a:srgbClr val="FF6600"/>
                </a:solidFill>
              </a:rPr>
              <a:t>Ouate de cellulose </a:t>
            </a:r>
            <a:r>
              <a:rPr lang="fr-FR" sz="1400" b="1" dirty="0" err="1" smtClean="0">
                <a:solidFill>
                  <a:srgbClr val="FF6600"/>
                </a:solidFill>
              </a:rPr>
              <a:t>insuflée</a:t>
            </a:r>
            <a:endParaRPr lang="fr-FR" sz="1400" b="1" dirty="0" smtClean="0">
              <a:solidFill>
                <a:srgbClr val="FF6600"/>
              </a:solidFill>
            </a:endParaRPr>
          </a:p>
          <a:p>
            <a:r>
              <a:rPr lang="fr-FR" sz="1400" b="1" dirty="0" smtClean="0">
                <a:solidFill>
                  <a:srgbClr val="FF6600"/>
                </a:solidFill>
              </a:rPr>
              <a:t>Plaque de BA 13</a:t>
            </a:r>
          </a:p>
        </p:txBody>
      </p:sp>
      <p:cxnSp>
        <p:nvCxnSpPr>
          <p:cNvPr id="24" name="Connecteur droit avec flèche 23"/>
          <p:cNvCxnSpPr>
            <a:stCxn id="23" idx="0"/>
          </p:cNvCxnSpPr>
          <p:nvPr/>
        </p:nvCxnSpPr>
        <p:spPr>
          <a:xfrm rot="16200000" flipV="1">
            <a:off x="3077834" y="3627022"/>
            <a:ext cx="360040" cy="252028"/>
          </a:xfrm>
          <a:prstGeom prst="straightConnector1">
            <a:avLst/>
          </a:prstGeom>
          <a:ln w="254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30" name="Titre 1"/>
          <p:cNvSpPr txBox="1">
            <a:spLocks/>
          </p:cNvSpPr>
          <p:nvPr/>
        </p:nvSpPr>
        <p:spPr>
          <a:xfrm>
            <a:off x="3923928" y="3212976"/>
            <a:ext cx="2055172" cy="504056"/>
          </a:xfrm>
          <a:prstGeom prst="rect">
            <a:avLst/>
          </a:prstGeom>
          <a:noFill/>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effectLst/>
                <a:uLnTx/>
                <a:uFillTx/>
                <a:latin typeface="+mj-lt"/>
                <a:ea typeface="+mj-ea"/>
                <a:cs typeface="+mj-cs"/>
              </a:rPr>
              <a:t>104</a:t>
            </a:r>
            <a:r>
              <a:rPr kumimoji="0" lang="fr-FR" sz="2000" b="1" i="0" u="none" strike="noStrike" kern="1200" cap="none" spc="0" normalizeH="0" noProof="0" dirty="0" smtClean="0">
                <a:ln>
                  <a:noFill/>
                </a:ln>
                <a:effectLst/>
                <a:uLnTx/>
                <a:uFillTx/>
                <a:latin typeface="+mj-lt"/>
                <a:ea typeface="+mj-ea"/>
                <a:cs typeface="+mj-cs"/>
              </a:rPr>
              <a:t> m²</a:t>
            </a:r>
            <a:endParaRPr kumimoji="0" lang="fr-FR" sz="20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22" presetClass="exit" presetSubtype="4" fill="hold" nodeType="withEffect">
                                  <p:stCondLst>
                                    <p:cond delay="0"/>
                                  </p:stCondLst>
                                  <p:childTnLst>
                                    <p:animEffect transition="out" filter="wipe(dow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par>
                                <p:cTn id="59" presetID="22" presetClass="entr" presetSubtype="4"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1" nodeType="clickEffect">
                                  <p:stCondLst>
                                    <p:cond delay="0"/>
                                  </p:stCondLst>
                                  <p:childTnLst>
                                    <p:animEffect transition="out" filter="wipe(down)">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22" presetClass="exit" presetSubtype="4" fill="hold" nodeType="withEffect">
                                  <p:stCondLst>
                                    <p:cond delay="0"/>
                                  </p:stCondLst>
                                  <p:childTnLst>
                                    <p:animEffect transition="out" filter="wipe(down)">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par>
                                <p:cTn id="70" presetID="22" presetClass="exit" presetSubtype="4" fill="hold" nodeType="withEffect">
                                  <p:stCondLst>
                                    <p:cond delay="0"/>
                                  </p:stCondLst>
                                  <p:childTnLst>
                                    <p:animEffect transition="out" filter="wipe(down)">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par>
                                <p:cTn id="88" presetID="22" presetClass="entr" presetSubtype="4"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down)">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xit" presetSubtype="4" fill="hold" grpId="1" nodeType="clickEffect">
                                  <p:stCondLst>
                                    <p:cond delay="0"/>
                                  </p:stCondLst>
                                  <p:childTnLst>
                                    <p:animEffect transition="out" filter="wipe(down)">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par>
                                <p:cTn id="96" presetID="22" presetClass="exit" presetSubtype="4" fill="hold" nodeType="withEffect">
                                  <p:stCondLst>
                                    <p:cond delay="0"/>
                                  </p:stCondLst>
                                  <p:childTnLst>
                                    <p:animEffect transition="out" filter="wipe(down)">
                                      <p:cBhvr>
                                        <p:cTn id="97" dur="500"/>
                                        <p:tgtEl>
                                          <p:spTgt spid="24"/>
                                        </p:tgtEl>
                                      </p:cBhvr>
                                    </p:animEffect>
                                    <p:set>
                                      <p:cBhvr>
                                        <p:cTn id="98" dur="1" fill="hold">
                                          <p:stCondLst>
                                            <p:cond delay="499"/>
                                          </p:stCondLst>
                                        </p:cTn>
                                        <p:tgtEl>
                                          <p:spTgt spid="2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par>
                                <p:cTn id="104" presetID="22" presetClass="entr" presetSubtype="4" fill="hold"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down)">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xit" presetSubtype="4" fill="hold" grpId="1" nodeType="clickEffect">
                                  <p:stCondLst>
                                    <p:cond delay="0"/>
                                  </p:stCondLst>
                                  <p:childTnLst>
                                    <p:animEffect transition="out" filter="wipe(down)">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par>
                                <p:cTn id="112" presetID="22" presetClass="exit" presetSubtype="4" fill="hold" nodeType="withEffect">
                                  <p:stCondLst>
                                    <p:cond delay="0"/>
                                  </p:stCondLst>
                                  <p:childTnLst>
                                    <p:animEffect transition="out" filter="wipe(down)">
                                      <p:cBhvr>
                                        <p:cTn id="113" dur="500"/>
                                        <p:tgtEl>
                                          <p:spTgt spid="21"/>
                                        </p:tgtEl>
                                      </p:cBhvr>
                                    </p:animEffect>
                                    <p:set>
                                      <p:cBhvr>
                                        <p:cTn id="11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animBg="1"/>
      <p:bldP spid="15" grpId="1" animBg="1"/>
      <p:bldP spid="18" grpId="0" animBg="1"/>
      <p:bldP spid="18" grpId="1" animBg="1"/>
      <p:bldP spid="25" grpId="0" animBg="1"/>
      <p:bldP spid="25" grpId="1" animBg="1"/>
      <p:bldP spid="26" grpId="0" animBg="1"/>
      <p:bldP spid="26" grpId="1" animBg="1"/>
      <p:bldP spid="20" grpId="0" animBg="1"/>
      <p:bldP spid="20" grpId="1" animBg="1"/>
      <p:bldP spid="23" grpId="0" animBg="1"/>
      <p:bldP spid="23"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5148</TotalTime>
  <Words>1313</Words>
  <Application>Microsoft Office PowerPoint</Application>
  <PresentationFormat>Affichage à l'écran (4:3)</PresentationFormat>
  <Paragraphs>284</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SCI ILIADIMO,  Le 65 St Barnabé (13012)</vt:lpstr>
      <vt:lpstr>Fiche d’identité</vt:lpstr>
      <vt:lpstr>Vue d’ensemble au regard de la Démarche BDM</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Caractéristiques énergétiques  Résultats principaux du Socle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CUNIENQ</cp:lastModifiedBy>
  <cp:revision>487</cp:revision>
  <dcterms:created xsi:type="dcterms:W3CDTF">2009-09-09T06:31:34Z</dcterms:created>
  <dcterms:modified xsi:type="dcterms:W3CDTF">2010-10-20T23:03:05Z</dcterms:modified>
</cp:coreProperties>
</file>