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</p:sldIdLst>
  <p:sldSz cx="9144000" cy="5143500" type="screen16x9"/>
  <p:notesSz cx="6858000" cy="9144000"/>
  <p:defaultTextStyle>
    <a:defPPr>
      <a:defRPr lang="fr-FR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pos="2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3513E"/>
    <a:srgbClr val="5FC0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51"/>
    <p:restoredTop sz="94702"/>
  </p:normalViewPr>
  <p:slideViewPr>
    <p:cSldViewPr snapToGrid="0" snapToObjects="1" showGuides="1">
      <p:cViewPr>
        <p:scale>
          <a:sx n="121" d="100"/>
          <a:sy n="121" d="100"/>
        </p:scale>
        <p:origin x="1928" y="776"/>
      </p:cViewPr>
      <p:guideLst>
        <p:guide orient="horz" pos="1008"/>
        <p:guide pos="2880"/>
        <p:guide pos="2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ABBA31-F8EF-4891-884C-907BD3A4188C}" type="doc">
      <dgm:prSet loTypeId="urn:microsoft.com/office/officeart/2005/8/layout/cycle8" loCatId="cycle" qsTypeId="urn:microsoft.com/office/officeart/2005/8/quickstyle/simple1" qsCatId="simple" csTypeId="urn:microsoft.com/office/officeart/2005/8/colors/accent6_2" csCatId="accent6" phldr="1"/>
      <dgm:spPr/>
    </dgm:pt>
    <dgm:pt modelId="{1C01B3F5-E009-4733-A4C9-7DE7CEE73170}">
      <dgm:prSet phldrT="[Texte]"/>
      <dgm:spPr/>
      <dgm:t>
        <a:bodyPr/>
        <a:lstStyle/>
        <a:p>
          <a:r>
            <a:rPr lang="fr-FR" dirty="0"/>
            <a:t>Nourrit la plante</a:t>
          </a:r>
        </a:p>
      </dgm:t>
    </dgm:pt>
    <dgm:pt modelId="{F1BD7048-FDF0-422F-B2B8-7591CD56E8D2}" type="parTrans" cxnId="{BDB5061A-DD60-45B3-885C-B2A7ABC93BBE}">
      <dgm:prSet/>
      <dgm:spPr/>
      <dgm:t>
        <a:bodyPr/>
        <a:lstStyle/>
        <a:p>
          <a:endParaRPr lang="fr-FR"/>
        </a:p>
      </dgm:t>
    </dgm:pt>
    <dgm:pt modelId="{658DAEE9-A41A-4C6A-AD61-11EBE2651251}" type="sibTrans" cxnId="{BDB5061A-DD60-45B3-885C-B2A7ABC93BBE}">
      <dgm:prSet/>
      <dgm:spPr/>
      <dgm:t>
        <a:bodyPr/>
        <a:lstStyle/>
        <a:p>
          <a:endParaRPr lang="fr-FR"/>
        </a:p>
      </dgm:t>
    </dgm:pt>
    <dgm:pt modelId="{9208DB95-0186-42FF-B4AE-44C93E621100}">
      <dgm:prSet phldrT="[Texte]"/>
      <dgm:spPr/>
      <dgm:t>
        <a:bodyPr/>
        <a:lstStyle/>
        <a:p>
          <a:r>
            <a:rPr lang="fr-FR" dirty="0"/>
            <a:t>Rafraîchit L’habitat</a:t>
          </a:r>
        </a:p>
      </dgm:t>
    </dgm:pt>
    <dgm:pt modelId="{AFBDB8CE-8E1E-4551-8F2E-7E1B38C9AB01}" type="parTrans" cxnId="{4F9AF132-FB9C-42C1-A888-6E35323C5BEE}">
      <dgm:prSet/>
      <dgm:spPr/>
      <dgm:t>
        <a:bodyPr/>
        <a:lstStyle/>
        <a:p>
          <a:endParaRPr lang="fr-FR"/>
        </a:p>
      </dgm:t>
    </dgm:pt>
    <dgm:pt modelId="{5A2B0E19-1870-4E52-B6A0-9F8BA23274E5}" type="sibTrans" cxnId="{4F9AF132-FB9C-42C1-A888-6E35323C5BEE}">
      <dgm:prSet/>
      <dgm:spPr/>
      <dgm:t>
        <a:bodyPr/>
        <a:lstStyle/>
        <a:p>
          <a:endParaRPr lang="fr-FR"/>
        </a:p>
      </dgm:t>
    </dgm:pt>
    <dgm:pt modelId="{3D9B2674-F271-459A-B291-F504EAB722E4}">
      <dgm:prSet phldrT="[Texte]"/>
      <dgm:spPr/>
      <dgm:t>
        <a:bodyPr/>
        <a:lstStyle/>
        <a:p>
          <a:r>
            <a:rPr lang="fr-FR" dirty="0"/>
            <a:t>Eau grise humaine</a:t>
          </a:r>
        </a:p>
      </dgm:t>
    </dgm:pt>
    <dgm:pt modelId="{9B59656B-CA04-4EF2-9B5B-1AC05500A498}" type="parTrans" cxnId="{0F76AD0E-2668-4413-AE4E-1C2E8B08BB31}">
      <dgm:prSet/>
      <dgm:spPr/>
      <dgm:t>
        <a:bodyPr/>
        <a:lstStyle/>
        <a:p>
          <a:endParaRPr lang="fr-FR"/>
        </a:p>
      </dgm:t>
    </dgm:pt>
    <dgm:pt modelId="{FAD46A73-1309-4657-960C-6AE0C42BAD36}" type="sibTrans" cxnId="{0F76AD0E-2668-4413-AE4E-1C2E8B08BB31}">
      <dgm:prSet/>
      <dgm:spPr/>
      <dgm:t>
        <a:bodyPr/>
        <a:lstStyle/>
        <a:p>
          <a:endParaRPr lang="fr-FR"/>
        </a:p>
      </dgm:t>
    </dgm:pt>
    <dgm:pt modelId="{9E283982-C849-4459-ADE3-D0DA64FD59A6}" type="pres">
      <dgm:prSet presAssocID="{2AABBA31-F8EF-4891-884C-907BD3A4188C}" presName="compositeShape" presStyleCnt="0">
        <dgm:presLayoutVars>
          <dgm:chMax val="7"/>
          <dgm:dir/>
          <dgm:resizeHandles val="exact"/>
        </dgm:presLayoutVars>
      </dgm:prSet>
      <dgm:spPr/>
    </dgm:pt>
    <dgm:pt modelId="{45A238A0-6D15-4EE9-9A34-06A71BA6D62F}" type="pres">
      <dgm:prSet presAssocID="{2AABBA31-F8EF-4891-884C-907BD3A4188C}" presName="wedge1" presStyleLbl="node1" presStyleIdx="0" presStyleCnt="3"/>
      <dgm:spPr/>
    </dgm:pt>
    <dgm:pt modelId="{0C348054-3DA2-4E6F-AF82-B98575C734AE}" type="pres">
      <dgm:prSet presAssocID="{2AABBA31-F8EF-4891-884C-907BD3A4188C}" presName="dummy1a" presStyleCnt="0"/>
      <dgm:spPr/>
    </dgm:pt>
    <dgm:pt modelId="{D3E3636B-25FF-4D28-85C1-1079D4EAF203}" type="pres">
      <dgm:prSet presAssocID="{2AABBA31-F8EF-4891-884C-907BD3A4188C}" presName="dummy1b" presStyleCnt="0"/>
      <dgm:spPr/>
    </dgm:pt>
    <dgm:pt modelId="{83E6E76F-1A18-49AF-B9B9-ABAD9693A75E}" type="pres">
      <dgm:prSet presAssocID="{2AABBA31-F8EF-4891-884C-907BD3A4188C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FB64ECFC-61A9-4672-A578-C4CA7A5D7BEA}" type="pres">
      <dgm:prSet presAssocID="{2AABBA31-F8EF-4891-884C-907BD3A4188C}" presName="wedge2" presStyleLbl="node1" presStyleIdx="1" presStyleCnt="3"/>
      <dgm:spPr/>
    </dgm:pt>
    <dgm:pt modelId="{3DE864A9-8F99-496E-8F90-F03A800A90E0}" type="pres">
      <dgm:prSet presAssocID="{2AABBA31-F8EF-4891-884C-907BD3A4188C}" presName="dummy2a" presStyleCnt="0"/>
      <dgm:spPr/>
    </dgm:pt>
    <dgm:pt modelId="{E290873B-B12A-4C23-9F91-8A00F6AC1BBF}" type="pres">
      <dgm:prSet presAssocID="{2AABBA31-F8EF-4891-884C-907BD3A4188C}" presName="dummy2b" presStyleCnt="0"/>
      <dgm:spPr/>
    </dgm:pt>
    <dgm:pt modelId="{2E25AE71-CC28-4326-8621-119D4310E244}" type="pres">
      <dgm:prSet presAssocID="{2AABBA31-F8EF-4891-884C-907BD3A4188C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A12F5527-F3FB-4067-AA3E-B7B9CAFB645F}" type="pres">
      <dgm:prSet presAssocID="{2AABBA31-F8EF-4891-884C-907BD3A4188C}" presName="wedge3" presStyleLbl="node1" presStyleIdx="2" presStyleCnt="3"/>
      <dgm:spPr/>
    </dgm:pt>
    <dgm:pt modelId="{7DFCE2A4-F737-46D7-B142-41FEAC769238}" type="pres">
      <dgm:prSet presAssocID="{2AABBA31-F8EF-4891-884C-907BD3A4188C}" presName="dummy3a" presStyleCnt="0"/>
      <dgm:spPr/>
    </dgm:pt>
    <dgm:pt modelId="{60954AFD-659D-4DC7-BF33-9E441430A9EA}" type="pres">
      <dgm:prSet presAssocID="{2AABBA31-F8EF-4891-884C-907BD3A4188C}" presName="dummy3b" presStyleCnt="0"/>
      <dgm:spPr/>
    </dgm:pt>
    <dgm:pt modelId="{7B18C383-9B0C-449D-BED6-A1A0E4F832FD}" type="pres">
      <dgm:prSet presAssocID="{2AABBA31-F8EF-4891-884C-907BD3A4188C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BCE9DF4A-57A3-43ED-BBF1-537425B79B0F}" type="pres">
      <dgm:prSet presAssocID="{658DAEE9-A41A-4C6A-AD61-11EBE2651251}" presName="arrowWedge1" presStyleLbl="fgSibTrans2D1" presStyleIdx="0" presStyleCnt="3"/>
      <dgm:spPr/>
    </dgm:pt>
    <dgm:pt modelId="{ACB2EE12-745E-4E6F-8ECD-89E7DFFE9EBC}" type="pres">
      <dgm:prSet presAssocID="{5A2B0E19-1870-4E52-B6A0-9F8BA23274E5}" presName="arrowWedge2" presStyleLbl="fgSibTrans2D1" presStyleIdx="1" presStyleCnt="3"/>
      <dgm:spPr/>
    </dgm:pt>
    <dgm:pt modelId="{2C41E168-9EA8-453F-B2AE-8EB787DABF79}" type="pres">
      <dgm:prSet presAssocID="{FAD46A73-1309-4657-960C-6AE0C42BAD36}" presName="arrowWedge3" presStyleLbl="fgSibTrans2D1" presStyleIdx="2" presStyleCnt="3"/>
      <dgm:spPr/>
    </dgm:pt>
  </dgm:ptLst>
  <dgm:cxnLst>
    <dgm:cxn modelId="{0F76AD0E-2668-4413-AE4E-1C2E8B08BB31}" srcId="{2AABBA31-F8EF-4891-884C-907BD3A4188C}" destId="{3D9B2674-F271-459A-B291-F504EAB722E4}" srcOrd="2" destOrd="0" parTransId="{9B59656B-CA04-4EF2-9B5B-1AC05500A498}" sibTransId="{FAD46A73-1309-4657-960C-6AE0C42BAD36}"/>
    <dgm:cxn modelId="{8DFFBD0F-6BEC-4D87-BABD-9EC5849E515C}" type="presOf" srcId="{2AABBA31-F8EF-4891-884C-907BD3A4188C}" destId="{9E283982-C849-4459-ADE3-D0DA64FD59A6}" srcOrd="0" destOrd="0" presId="urn:microsoft.com/office/officeart/2005/8/layout/cycle8"/>
    <dgm:cxn modelId="{BDB5061A-DD60-45B3-885C-B2A7ABC93BBE}" srcId="{2AABBA31-F8EF-4891-884C-907BD3A4188C}" destId="{1C01B3F5-E009-4733-A4C9-7DE7CEE73170}" srcOrd="0" destOrd="0" parTransId="{F1BD7048-FDF0-422F-B2B8-7591CD56E8D2}" sibTransId="{658DAEE9-A41A-4C6A-AD61-11EBE2651251}"/>
    <dgm:cxn modelId="{2F5C8F1E-8D6C-4052-9775-9545FE8282C5}" type="presOf" srcId="{9208DB95-0186-42FF-B4AE-44C93E621100}" destId="{FB64ECFC-61A9-4672-A578-C4CA7A5D7BEA}" srcOrd="0" destOrd="0" presId="urn:microsoft.com/office/officeart/2005/8/layout/cycle8"/>
    <dgm:cxn modelId="{4F9AF132-FB9C-42C1-A888-6E35323C5BEE}" srcId="{2AABBA31-F8EF-4891-884C-907BD3A4188C}" destId="{9208DB95-0186-42FF-B4AE-44C93E621100}" srcOrd="1" destOrd="0" parTransId="{AFBDB8CE-8E1E-4551-8F2E-7E1B38C9AB01}" sibTransId="{5A2B0E19-1870-4E52-B6A0-9F8BA23274E5}"/>
    <dgm:cxn modelId="{9C087163-977D-4C01-902C-7D933012EFEF}" type="presOf" srcId="{3D9B2674-F271-459A-B291-F504EAB722E4}" destId="{A12F5527-F3FB-4067-AA3E-B7B9CAFB645F}" srcOrd="0" destOrd="0" presId="urn:microsoft.com/office/officeart/2005/8/layout/cycle8"/>
    <dgm:cxn modelId="{C9A11D7F-A55A-49AA-B032-804E4E022B7A}" type="presOf" srcId="{3D9B2674-F271-459A-B291-F504EAB722E4}" destId="{7B18C383-9B0C-449D-BED6-A1A0E4F832FD}" srcOrd="1" destOrd="0" presId="urn:microsoft.com/office/officeart/2005/8/layout/cycle8"/>
    <dgm:cxn modelId="{068A328F-B8DC-4C81-A3A9-32DFCF2E31C5}" type="presOf" srcId="{1C01B3F5-E009-4733-A4C9-7DE7CEE73170}" destId="{83E6E76F-1A18-49AF-B9B9-ABAD9693A75E}" srcOrd="1" destOrd="0" presId="urn:microsoft.com/office/officeart/2005/8/layout/cycle8"/>
    <dgm:cxn modelId="{F3911DC9-A8DF-4704-BA7A-8A8B50AB6913}" type="presOf" srcId="{9208DB95-0186-42FF-B4AE-44C93E621100}" destId="{2E25AE71-CC28-4326-8621-119D4310E244}" srcOrd="1" destOrd="0" presId="urn:microsoft.com/office/officeart/2005/8/layout/cycle8"/>
    <dgm:cxn modelId="{B9BC31E2-8D35-4710-83AC-47A115B0979C}" type="presOf" srcId="{1C01B3F5-E009-4733-A4C9-7DE7CEE73170}" destId="{45A238A0-6D15-4EE9-9A34-06A71BA6D62F}" srcOrd="0" destOrd="0" presId="urn:microsoft.com/office/officeart/2005/8/layout/cycle8"/>
    <dgm:cxn modelId="{3FC7D6B6-C9C1-43D4-9B98-8B09F9DF8A72}" type="presParOf" srcId="{9E283982-C849-4459-ADE3-D0DA64FD59A6}" destId="{45A238A0-6D15-4EE9-9A34-06A71BA6D62F}" srcOrd="0" destOrd="0" presId="urn:microsoft.com/office/officeart/2005/8/layout/cycle8"/>
    <dgm:cxn modelId="{23F1314D-E8A9-4E22-B642-59ED231A99E3}" type="presParOf" srcId="{9E283982-C849-4459-ADE3-D0DA64FD59A6}" destId="{0C348054-3DA2-4E6F-AF82-B98575C734AE}" srcOrd="1" destOrd="0" presId="urn:microsoft.com/office/officeart/2005/8/layout/cycle8"/>
    <dgm:cxn modelId="{3E7DFF2D-BAEE-43C3-B1C3-1BCD7660BD2C}" type="presParOf" srcId="{9E283982-C849-4459-ADE3-D0DA64FD59A6}" destId="{D3E3636B-25FF-4D28-85C1-1079D4EAF203}" srcOrd="2" destOrd="0" presId="urn:microsoft.com/office/officeart/2005/8/layout/cycle8"/>
    <dgm:cxn modelId="{55A0757C-59FB-4EA4-87E0-8E259D622FA2}" type="presParOf" srcId="{9E283982-C849-4459-ADE3-D0DA64FD59A6}" destId="{83E6E76F-1A18-49AF-B9B9-ABAD9693A75E}" srcOrd="3" destOrd="0" presId="urn:microsoft.com/office/officeart/2005/8/layout/cycle8"/>
    <dgm:cxn modelId="{2CF39879-7D1D-49D6-A267-698EE0DEF998}" type="presParOf" srcId="{9E283982-C849-4459-ADE3-D0DA64FD59A6}" destId="{FB64ECFC-61A9-4672-A578-C4CA7A5D7BEA}" srcOrd="4" destOrd="0" presId="urn:microsoft.com/office/officeart/2005/8/layout/cycle8"/>
    <dgm:cxn modelId="{31ED137D-F96F-4432-A64D-243E0D5FE1F6}" type="presParOf" srcId="{9E283982-C849-4459-ADE3-D0DA64FD59A6}" destId="{3DE864A9-8F99-496E-8F90-F03A800A90E0}" srcOrd="5" destOrd="0" presId="urn:microsoft.com/office/officeart/2005/8/layout/cycle8"/>
    <dgm:cxn modelId="{046075DC-D75F-4DD2-B3A4-5C234A6236F4}" type="presParOf" srcId="{9E283982-C849-4459-ADE3-D0DA64FD59A6}" destId="{E290873B-B12A-4C23-9F91-8A00F6AC1BBF}" srcOrd="6" destOrd="0" presId="urn:microsoft.com/office/officeart/2005/8/layout/cycle8"/>
    <dgm:cxn modelId="{D22D7A09-2947-408A-8AA0-780772B7707E}" type="presParOf" srcId="{9E283982-C849-4459-ADE3-D0DA64FD59A6}" destId="{2E25AE71-CC28-4326-8621-119D4310E244}" srcOrd="7" destOrd="0" presId="urn:microsoft.com/office/officeart/2005/8/layout/cycle8"/>
    <dgm:cxn modelId="{BD73B1A4-30E0-4F7B-942A-39DA977435D7}" type="presParOf" srcId="{9E283982-C849-4459-ADE3-D0DA64FD59A6}" destId="{A12F5527-F3FB-4067-AA3E-B7B9CAFB645F}" srcOrd="8" destOrd="0" presId="urn:microsoft.com/office/officeart/2005/8/layout/cycle8"/>
    <dgm:cxn modelId="{0C90B9C3-EFB4-480D-AD1D-4CAEDC705376}" type="presParOf" srcId="{9E283982-C849-4459-ADE3-D0DA64FD59A6}" destId="{7DFCE2A4-F737-46D7-B142-41FEAC769238}" srcOrd="9" destOrd="0" presId="urn:microsoft.com/office/officeart/2005/8/layout/cycle8"/>
    <dgm:cxn modelId="{0A280969-0410-48A1-89A3-358C8234E9E1}" type="presParOf" srcId="{9E283982-C849-4459-ADE3-D0DA64FD59A6}" destId="{60954AFD-659D-4DC7-BF33-9E441430A9EA}" srcOrd="10" destOrd="0" presId="urn:microsoft.com/office/officeart/2005/8/layout/cycle8"/>
    <dgm:cxn modelId="{45E15B69-7D8F-486E-96B3-D3B4EE6CDE59}" type="presParOf" srcId="{9E283982-C849-4459-ADE3-D0DA64FD59A6}" destId="{7B18C383-9B0C-449D-BED6-A1A0E4F832FD}" srcOrd="11" destOrd="0" presId="urn:microsoft.com/office/officeart/2005/8/layout/cycle8"/>
    <dgm:cxn modelId="{35C33143-1E80-4C7E-A62A-8C4F735708EC}" type="presParOf" srcId="{9E283982-C849-4459-ADE3-D0DA64FD59A6}" destId="{BCE9DF4A-57A3-43ED-BBF1-537425B79B0F}" srcOrd="12" destOrd="0" presId="urn:microsoft.com/office/officeart/2005/8/layout/cycle8"/>
    <dgm:cxn modelId="{492DB1A9-2774-4756-8956-2CE2CA94F9E1}" type="presParOf" srcId="{9E283982-C849-4459-ADE3-D0DA64FD59A6}" destId="{ACB2EE12-745E-4E6F-8ECD-89E7DFFE9EBC}" srcOrd="13" destOrd="0" presId="urn:microsoft.com/office/officeart/2005/8/layout/cycle8"/>
    <dgm:cxn modelId="{D0EB40AF-6D40-48BF-8342-FABA4C58F1A6}" type="presParOf" srcId="{9E283982-C849-4459-ADE3-D0DA64FD59A6}" destId="{2C41E168-9EA8-453F-B2AE-8EB787DABF79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A238A0-6D15-4EE9-9A34-06A71BA6D62F}">
      <dsp:nvSpPr>
        <dsp:cNvPr id="0" name=""/>
        <dsp:cNvSpPr/>
      </dsp:nvSpPr>
      <dsp:spPr>
        <a:xfrm>
          <a:off x="1027054" y="148056"/>
          <a:ext cx="1913348" cy="1913348"/>
        </a:xfrm>
        <a:prstGeom prst="pie">
          <a:avLst>
            <a:gd name="adj1" fmla="val 16200000"/>
            <a:gd name="adj2" fmla="val 180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Nourrit la plante</a:t>
          </a:r>
        </a:p>
      </dsp:txBody>
      <dsp:txXfrm>
        <a:off x="2035434" y="553504"/>
        <a:ext cx="683338" cy="569449"/>
      </dsp:txXfrm>
    </dsp:sp>
    <dsp:sp modelId="{FB64ECFC-61A9-4672-A578-C4CA7A5D7BEA}">
      <dsp:nvSpPr>
        <dsp:cNvPr id="0" name=""/>
        <dsp:cNvSpPr/>
      </dsp:nvSpPr>
      <dsp:spPr>
        <a:xfrm>
          <a:off x="987648" y="216390"/>
          <a:ext cx="1913348" cy="1913348"/>
        </a:xfrm>
        <a:prstGeom prst="pie">
          <a:avLst>
            <a:gd name="adj1" fmla="val 1800000"/>
            <a:gd name="adj2" fmla="val 900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Rafraîchit L’habitat</a:t>
          </a:r>
        </a:p>
      </dsp:txBody>
      <dsp:txXfrm>
        <a:off x="1443207" y="1457789"/>
        <a:ext cx="1025008" cy="501115"/>
      </dsp:txXfrm>
    </dsp:sp>
    <dsp:sp modelId="{A12F5527-F3FB-4067-AA3E-B7B9CAFB645F}">
      <dsp:nvSpPr>
        <dsp:cNvPr id="0" name=""/>
        <dsp:cNvSpPr/>
      </dsp:nvSpPr>
      <dsp:spPr>
        <a:xfrm>
          <a:off x="948242" y="148056"/>
          <a:ext cx="1913348" cy="1913348"/>
        </a:xfrm>
        <a:prstGeom prst="pie">
          <a:avLst>
            <a:gd name="adj1" fmla="val 9000000"/>
            <a:gd name="adj2" fmla="val 1620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Eau grise humaine</a:t>
          </a:r>
        </a:p>
      </dsp:txBody>
      <dsp:txXfrm>
        <a:off x="1169871" y="553504"/>
        <a:ext cx="683338" cy="569449"/>
      </dsp:txXfrm>
    </dsp:sp>
    <dsp:sp modelId="{BCE9DF4A-57A3-43ED-BBF1-537425B79B0F}">
      <dsp:nvSpPr>
        <dsp:cNvPr id="0" name=""/>
        <dsp:cNvSpPr/>
      </dsp:nvSpPr>
      <dsp:spPr>
        <a:xfrm>
          <a:off x="908766" y="29611"/>
          <a:ext cx="2150239" cy="2150239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B2EE12-745E-4E6F-8ECD-89E7DFFE9EBC}">
      <dsp:nvSpPr>
        <dsp:cNvPr id="0" name=""/>
        <dsp:cNvSpPr/>
      </dsp:nvSpPr>
      <dsp:spPr>
        <a:xfrm>
          <a:off x="869202" y="97824"/>
          <a:ext cx="2150239" cy="2150239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41E168-9EA8-453F-B2AE-8EB787DABF79}">
      <dsp:nvSpPr>
        <dsp:cNvPr id="0" name=""/>
        <dsp:cNvSpPr/>
      </dsp:nvSpPr>
      <dsp:spPr>
        <a:xfrm>
          <a:off x="829638" y="29611"/>
          <a:ext cx="2150239" cy="2150239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252E2-BA6D-4E46-BC63-C31334394CA9}" type="datetimeFigureOut">
              <a:rPr lang="fr-FR" smtClean="0"/>
              <a:t>28/06/2019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555D9-1194-6149-9CBB-2139B1285C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8978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252E2-BA6D-4E46-BC63-C31334394CA9}" type="datetimeFigureOut">
              <a:rPr lang="fr-FR" smtClean="0"/>
              <a:t>28/06/2019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555D9-1194-6149-9CBB-2139B1285C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8444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252E2-BA6D-4E46-BC63-C31334394CA9}" type="datetimeFigureOut">
              <a:rPr lang="fr-FR" smtClean="0"/>
              <a:t>28/06/2019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555D9-1194-6149-9CBB-2139B1285C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3915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252E2-BA6D-4E46-BC63-C31334394CA9}" type="datetimeFigureOut">
              <a:rPr lang="fr-FR" smtClean="0"/>
              <a:t>28/06/2019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555D9-1194-6149-9CBB-2139B1285C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1271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252E2-BA6D-4E46-BC63-C31334394CA9}" type="datetimeFigureOut">
              <a:rPr lang="fr-FR" smtClean="0"/>
              <a:t>28/06/2019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555D9-1194-6149-9CBB-2139B1285C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8815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252E2-BA6D-4E46-BC63-C31334394CA9}" type="datetimeFigureOut">
              <a:rPr lang="fr-FR" smtClean="0"/>
              <a:t>28/06/2019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555D9-1194-6149-9CBB-2139B1285C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5614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252E2-BA6D-4E46-BC63-C31334394CA9}" type="datetimeFigureOut">
              <a:rPr lang="fr-FR" smtClean="0"/>
              <a:t>28/06/2019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555D9-1194-6149-9CBB-2139B1285C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1027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252E2-BA6D-4E46-BC63-C31334394CA9}" type="datetimeFigureOut">
              <a:rPr lang="fr-FR" smtClean="0"/>
              <a:t>28/06/2019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555D9-1194-6149-9CBB-2139B1285C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8735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252E2-BA6D-4E46-BC63-C31334394CA9}" type="datetimeFigureOut">
              <a:rPr lang="fr-FR" smtClean="0"/>
              <a:t>28/06/2019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555D9-1194-6149-9CBB-2139B1285C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7305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252E2-BA6D-4E46-BC63-C31334394CA9}" type="datetimeFigureOut">
              <a:rPr lang="fr-FR" smtClean="0"/>
              <a:t>28/06/2019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555D9-1194-6149-9CBB-2139B1285C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563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252E2-BA6D-4E46-BC63-C31334394CA9}" type="datetimeFigureOut">
              <a:rPr lang="fr-FR" smtClean="0"/>
              <a:t>28/06/2019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555D9-1194-6149-9CBB-2139B1285C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9314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252E2-BA6D-4E46-BC63-C31334394CA9}" type="datetimeFigureOut">
              <a:rPr lang="fr-FR" smtClean="0"/>
              <a:t>28/06/2019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555D9-1194-6149-9CBB-2139B1285C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13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548AC8AC-B087-F741-9FBC-40E4E2617E4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21" r="1474"/>
          <a:stretch/>
        </p:blipFill>
        <p:spPr>
          <a:xfrm>
            <a:off x="-1" y="-58873"/>
            <a:ext cx="9144002" cy="5250925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A3CF67BB-D1AC-D041-B5BE-02F7CD6E6D60}"/>
              </a:ext>
            </a:extLst>
          </p:cNvPr>
          <p:cNvSpPr txBox="1"/>
          <p:nvPr/>
        </p:nvSpPr>
        <p:spPr>
          <a:xfrm>
            <a:off x="167149" y="4813922"/>
            <a:ext cx="2674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b="1" dirty="0">
                <a:solidFill>
                  <a:schemeClr val="bg1"/>
                </a:solidFill>
              </a:rPr>
              <a:t>#</a:t>
            </a:r>
            <a:r>
              <a:rPr lang="fr-FR" sz="1800" b="1" dirty="0" err="1">
                <a:solidFill>
                  <a:schemeClr val="bg1"/>
                </a:solidFill>
              </a:rPr>
              <a:t>batifrais</a:t>
            </a:r>
            <a:endParaRPr lang="fr-FR" sz="1800" b="1" dirty="0">
              <a:solidFill>
                <a:schemeClr val="bg1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B884E31-2406-6642-B9E6-C75E886A1260}"/>
              </a:ext>
            </a:extLst>
          </p:cNvPr>
          <p:cNvSpPr txBox="1"/>
          <p:nvPr/>
        </p:nvSpPr>
        <p:spPr>
          <a:xfrm>
            <a:off x="1" y="1333590"/>
            <a:ext cx="91440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rgbClr val="5FC0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ATELIER 1</a:t>
            </a:r>
          </a:p>
          <a:p>
            <a:pPr algn="ctr"/>
            <a:r>
              <a:rPr lang="fr-FR" sz="1800" b="1" dirty="0">
                <a:solidFill>
                  <a:srgbClr val="5FC0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VÉGÉTAL ET LE BÂTIMENT</a:t>
            </a:r>
          </a:p>
          <a:p>
            <a:pPr algn="ctr"/>
            <a:endParaRPr lang="fr-FR" sz="1600" b="1" dirty="0">
              <a:solidFill>
                <a:srgbClr val="5FC0D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600" dirty="0">
              <a:solidFill>
                <a:srgbClr val="5FC0D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800" b="1" dirty="0">
                <a:solidFill>
                  <a:srgbClr val="7351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CLIMATISATION VÉGÉTALE SYMBIOTIQUE</a:t>
            </a:r>
          </a:p>
          <a:p>
            <a:pPr algn="ctr"/>
            <a:endParaRPr lang="fr-FR" sz="1600" dirty="0">
              <a:solidFill>
                <a:srgbClr val="5FC0D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600" dirty="0">
              <a:solidFill>
                <a:srgbClr val="5FC0D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600" dirty="0">
              <a:solidFill>
                <a:srgbClr val="5FC0D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600" dirty="0">
                <a:solidFill>
                  <a:srgbClr val="5FC0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Cédric</a:t>
            </a:r>
            <a:r>
              <a:rPr lang="fr-FR" sz="1600" b="1" dirty="0">
                <a:solidFill>
                  <a:srgbClr val="5FC0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GENTIL</a:t>
            </a:r>
          </a:p>
          <a:p>
            <a:pPr algn="ctr"/>
            <a:r>
              <a:rPr lang="fr-FR" sz="1600" b="1" dirty="0">
                <a:solidFill>
                  <a:srgbClr val="5FC0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SOWATT</a:t>
            </a:r>
            <a:r>
              <a:rPr lang="fr-FR" sz="1800" b="1" dirty="0">
                <a:solidFill>
                  <a:srgbClr val="5FC0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99194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B884E31-2406-6642-B9E6-C75E886A1260}"/>
              </a:ext>
            </a:extLst>
          </p:cNvPr>
          <p:cNvSpPr txBox="1"/>
          <p:nvPr/>
        </p:nvSpPr>
        <p:spPr>
          <a:xfrm>
            <a:off x="167149" y="1218662"/>
            <a:ext cx="4230907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5FC0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POURQUOI ?</a:t>
            </a:r>
          </a:p>
          <a:p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5FC0D6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7351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Climatisation par PAC génère 30 % des besoins en climatisation en ville</a:t>
            </a:r>
          </a:p>
          <a:p>
            <a:pPr marL="285750" indent="-285750">
              <a:buClr>
                <a:srgbClr val="5FC0D6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7351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Eaux grises disponibles en continu tous les jours </a:t>
            </a:r>
          </a:p>
          <a:p>
            <a:pPr marL="285750" indent="-285750">
              <a:buClr>
                <a:srgbClr val="5FC0D6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7351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Gain de 12°C sous un platane en plein été </a:t>
            </a:r>
          </a:p>
          <a:p>
            <a:pPr marL="285750" indent="-285750">
              <a:buClr>
                <a:srgbClr val="5FC0D6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7351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Réintroduit la biodiversité dans le bâtiment</a:t>
            </a:r>
            <a:endParaRPr lang="fr-FR" sz="1400" b="1" dirty="0">
              <a:solidFill>
                <a:srgbClr val="7351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16148886-8556-3A42-B1AF-2D80BE9F8E7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6567" b="33612"/>
          <a:stretch/>
        </p:blipFill>
        <p:spPr>
          <a:xfrm>
            <a:off x="7069940" y="38322"/>
            <a:ext cx="1951077" cy="776938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89E53A03-E4A6-6A4F-B1AB-FB563A0E6963}"/>
              </a:ext>
            </a:extLst>
          </p:cNvPr>
          <p:cNvSpPr txBox="1"/>
          <p:nvPr/>
        </p:nvSpPr>
        <p:spPr>
          <a:xfrm>
            <a:off x="78332" y="331396"/>
            <a:ext cx="7785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5FC0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CLIMATISATION VÉGÉTALE SYMBIOTIQUE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0BEDA0BF-AF64-9947-A530-9A4EEAD21E87}"/>
              </a:ext>
            </a:extLst>
          </p:cNvPr>
          <p:cNvCxnSpPr>
            <a:cxnSpLocks/>
          </p:cNvCxnSpPr>
          <p:nvPr/>
        </p:nvCxnSpPr>
        <p:spPr>
          <a:xfrm>
            <a:off x="157317" y="867809"/>
            <a:ext cx="8629331" cy="0"/>
          </a:xfrm>
          <a:prstGeom prst="line">
            <a:avLst/>
          </a:prstGeom>
          <a:ln>
            <a:solidFill>
              <a:srgbClr val="7351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 15">
            <a:extLst>
              <a:ext uri="{FF2B5EF4-FFF2-40B4-BE49-F238E27FC236}">
                <a16:creationId xmlns:a16="http://schemas.microsoft.com/office/drawing/2014/main" id="{F42EBAF6-4489-3446-ABCB-336E47C776A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21" t="92042" r="1474"/>
          <a:stretch/>
        </p:blipFill>
        <p:spPr>
          <a:xfrm>
            <a:off x="-1" y="4774168"/>
            <a:ext cx="9144002" cy="417884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239BD568-B20B-DF41-9403-2F8C8E21A898}"/>
              </a:ext>
            </a:extLst>
          </p:cNvPr>
          <p:cNvSpPr txBox="1"/>
          <p:nvPr/>
        </p:nvSpPr>
        <p:spPr>
          <a:xfrm>
            <a:off x="167149" y="4813922"/>
            <a:ext cx="2674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b="1" dirty="0">
                <a:solidFill>
                  <a:schemeClr val="bg1"/>
                </a:solidFill>
              </a:rPr>
              <a:t>#</a:t>
            </a:r>
            <a:r>
              <a:rPr lang="fr-FR" sz="1800" b="1" dirty="0" err="1">
                <a:solidFill>
                  <a:schemeClr val="bg1"/>
                </a:solidFill>
              </a:rPr>
              <a:t>batifrais</a:t>
            </a:r>
            <a:endParaRPr lang="fr-FR" sz="1800" b="1" dirty="0">
              <a:solidFill>
                <a:schemeClr val="bg1"/>
              </a:solidFill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88F65C7-FC7D-6C4F-AA5F-9273768334DB}"/>
              </a:ext>
            </a:extLst>
          </p:cNvPr>
          <p:cNvSpPr txBox="1"/>
          <p:nvPr/>
        </p:nvSpPr>
        <p:spPr>
          <a:xfrm>
            <a:off x="4716537" y="1222231"/>
            <a:ext cx="4230907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5FC0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QUESTIONS POSÉES ?</a:t>
            </a:r>
          </a:p>
          <a:p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5FC0D6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7351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Comprendre l’évapotranspiration</a:t>
            </a:r>
          </a:p>
          <a:p>
            <a:pPr marL="285750" indent="-285750">
              <a:buClr>
                <a:srgbClr val="5FC0D6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7351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Quelle surface nécessaire </a:t>
            </a:r>
          </a:p>
          <a:p>
            <a:pPr marL="285750" indent="-285750">
              <a:buClr>
                <a:srgbClr val="5FC0D6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7351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Quelle essence d’arbre </a:t>
            </a:r>
          </a:p>
          <a:p>
            <a:pPr marL="285750" indent="-285750">
              <a:buClr>
                <a:srgbClr val="5FC0D6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7351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rôle des strates inférieures </a:t>
            </a:r>
          </a:p>
          <a:p>
            <a:pPr marL="285750" indent="-285750">
              <a:buClr>
                <a:srgbClr val="5FC0D6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7351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rôle du sol </a:t>
            </a:r>
          </a:p>
          <a:p>
            <a:pPr marL="285750" indent="-285750">
              <a:buClr>
                <a:srgbClr val="5FC0D6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7351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rôle des conditions météorologiques</a:t>
            </a:r>
          </a:p>
          <a:p>
            <a:pPr marL="285750" indent="-285750">
              <a:buClr>
                <a:srgbClr val="5FC0D6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7351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corrélation besoins en eau et disponibilité en eaux grises</a:t>
            </a:r>
          </a:p>
          <a:p>
            <a:pPr marL="285750" indent="-285750">
              <a:buClr>
                <a:srgbClr val="5FC0D6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7351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synchronisation des besoins en frais avec l’activité des plantes</a:t>
            </a:r>
          </a:p>
          <a:p>
            <a:pPr>
              <a:buClr>
                <a:srgbClr val="5FC0D6"/>
              </a:buClr>
            </a:pPr>
            <a:r>
              <a:rPr lang="fr-FR" sz="1400" dirty="0">
                <a:solidFill>
                  <a:srgbClr val="7351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….</a:t>
            </a: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AEDC0E49-6BBA-A842-838A-8987CC49AB23}"/>
              </a:ext>
            </a:extLst>
          </p:cNvPr>
          <p:cNvCxnSpPr/>
          <p:nvPr/>
        </p:nvCxnSpPr>
        <p:spPr>
          <a:xfrm>
            <a:off x="4572000" y="1218662"/>
            <a:ext cx="0" cy="2958224"/>
          </a:xfrm>
          <a:prstGeom prst="line">
            <a:avLst/>
          </a:prstGeom>
          <a:ln>
            <a:solidFill>
              <a:srgbClr val="5FC0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 20">
            <a:extLst>
              <a:ext uri="{FF2B5EF4-FFF2-40B4-BE49-F238E27FC236}">
                <a16:creationId xmlns:a16="http://schemas.microsoft.com/office/drawing/2014/main" id="{24374DA7-92D7-674C-965A-84489DAEA5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4582" y="3975185"/>
            <a:ext cx="732862" cy="746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588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16148886-8556-3A42-B1AF-2D80BE9F8E7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6567" b="33612"/>
          <a:stretch/>
        </p:blipFill>
        <p:spPr>
          <a:xfrm>
            <a:off x="7069940" y="38322"/>
            <a:ext cx="1951077" cy="776938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89E53A03-E4A6-6A4F-B1AB-FB563A0E6963}"/>
              </a:ext>
            </a:extLst>
          </p:cNvPr>
          <p:cNvSpPr txBox="1"/>
          <p:nvPr/>
        </p:nvSpPr>
        <p:spPr>
          <a:xfrm>
            <a:off x="78332" y="331396"/>
            <a:ext cx="7785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5FC0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CLIMATISATION VÉGÉTALE SYMBIOTIQUE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0BEDA0BF-AF64-9947-A530-9A4EEAD21E87}"/>
              </a:ext>
            </a:extLst>
          </p:cNvPr>
          <p:cNvCxnSpPr>
            <a:cxnSpLocks/>
          </p:cNvCxnSpPr>
          <p:nvPr/>
        </p:nvCxnSpPr>
        <p:spPr>
          <a:xfrm>
            <a:off x="157317" y="867809"/>
            <a:ext cx="8629331" cy="0"/>
          </a:xfrm>
          <a:prstGeom prst="line">
            <a:avLst/>
          </a:prstGeom>
          <a:ln>
            <a:solidFill>
              <a:srgbClr val="7351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 15">
            <a:extLst>
              <a:ext uri="{FF2B5EF4-FFF2-40B4-BE49-F238E27FC236}">
                <a16:creationId xmlns:a16="http://schemas.microsoft.com/office/drawing/2014/main" id="{F42EBAF6-4489-3446-ABCB-336E47C776A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21" t="92042" r="1474"/>
          <a:stretch/>
        </p:blipFill>
        <p:spPr>
          <a:xfrm>
            <a:off x="-1" y="4774168"/>
            <a:ext cx="9144002" cy="417884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239BD568-B20B-DF41-9403-2F8C8E21A898}"/>
              </a:ext>
            </a:extLst>
          </p:cNvPr>
          <p:cNvSpPr txBox="1"/>
          <p:nvPr/>
        </p:nvSpPr>
        <p:spPr>
          <a:xfrm>
            <a:off x="167149" y="4813922"/>
            <a:ext cx="2674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b="1" dirty="0">
                <a:solidFill>
                  <a:schemeClr val="bg1"/>
                </a:solidFill>
              </a:rPr>
              <a:t>#</a:t>
            </a:r>
            <a:r>
              <a:rPr lang="fr-FR" sz="1800" b="1" dirty="0" err="1">
                <a:solidFill>
                  <a:schemeClr val="bg1"/>
                </a:solidFill>
              </a:rPr>
              <a:t>batifrais</a:t>
            </a:r>
            <a:endParaRPr lang="fr-FR" sz="1800" b="1" dirty="0">
              <a:solidFill>
                <a:schemeClr val="bg1"/>
              </a:solidFill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88F65C7-FC7D-6C4F-AA5F-9273768334DB}"/>
              </a:ext>
            </a:extLst>
          </p:cNvPr>
          <p:cNvSpPr txBox="1"/>
          <p:nvPr/>
        </p:nvSpPr>
        <p:spPr>
          <a:xfrm>
            <a:off x="3529208" y="1232036"/>
            <a:ext cx="42309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5FC0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MODÈLE</a:t>
            </a: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AEDC0E49-6BBA-A842-838A-8987CC49AB23}"/>
              </a:ext>
            </a:extLst>
          </p:cNvPr>
          <p:cNvCxnSpPr/>
          <p:nvPr/>
        </p:nvCxnSpPr>
        <p:spPr>
          <a:xfrm>
            <a:off x="3100551" y="1292277"/>
            <a:ext cx="0" cy="2958224"/>
          </a:xfrm>
          <a:prstGeom prst="line">
            <a:avLst/>
          </a:prstGeom>
          <a:ln>
            <a:solidFill>
              <a:srgbClr val="5FC0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 11">
            <a:extLst>
              <a:ext uri="{FF2B5EF4-FFF2-40B4-BE49-F238E27FC236}">
                <a16:creationId xmlns:a16="http://schemas.microsoft.com/office/drawing/2014/main" id="{DB416730-7BDE-C846-99AE-797934F827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4582" y="3975185"/>
            <a:ext cx="732862" cy="746433"/>
          </a:xfrm>
          <a:prstGeom prst="rect">
            <a:avLst/>
          </a:prstGeom>
        </p:spPr>
      </p:pic>
      <p:graphicFrame>
        <p:nvGraphicFramePr>
          <p:cNvPr id="13" name="Diagramme 12">
            <a:extLst>
              <a:ext uri="{FF2B5EF4-FFF2-40B4-BE49-F238E27FC236}">
                <a16:creationId xmlns:a16="http://schemas.microsoft.com/office/drawing/2014/main" id="{8A30B6BC-2390-8F4C-9685-41A0CF8F03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60567360"/>
              </p:ext>
            </p:extLst>
          </p:nvPr>
        </p:nvGraphicFramePr>
        <p:xfrm>
          <a:off x="-359437" y="1779757"/>
          <a:ext cx="3888645" cy="22777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4" name="ZoneTexte 13">
            <a:extLst>
              <a:ext uri="{FF2B5EF4-FFF2-40B4-BE49-F238E27FC236}">
                <a16:creationId xmlns:a16="http://schemas.microsoft.com/office/drawing/2014/main" id="{3360D5D2-4479-2D44-A9EF-963AE35ED5D0}"/>
              </a:ext>
            </a:extLst>
          </p:cNvPr>
          <p:cNvSpPr txBox="1"/>
          <p:nvPr/>
        </p:nvSpPr>
        <p:spPr>
          <a:xfrm>
            <a:off x="167149" y="1218662"/>
            <a:ext cx="42309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5FC0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PRINCIPE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27C4B593-74FB-AF4A-A583-2EC3E1192C02}"/>
              </a:ext>
            </a:extLst>
          </p:cNvPr>
          <p:cNvSpPr txBox="1"/>
          <p:nvPr/>
        </p:nvSpPr>
        <p:spPr>
          <a:xfrm>
            <a:off x="5455461" y="1650941"/>
            <a:ext cx="1297338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fr-FR" dirty="0"/>
          </a:p>
          <a:p>
            <a:r>
              <a:rPr lang="fr-FR" dirty="0"/>
              <a:t>OUTIL DE MODELISATION</a:t>
            </a:r>
          </a:p>
          <a:p>
            <a:endParaRPr lang="fr-FR" dirty="0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81B24943-17B5-224C-B870-289ABEB5593E}"/>
              </a:ext>
            </a:extLst>
          </p:cNvPr>
          <p:cNvSpPr txBox="1"/>
          <p:nvPr/>
        </p:nvSpPr>
        <p:spPr>
          <a:xfrm>
            <a:off x="3406982" y="1650472"/>
            <a:ext cx="1747365" cy="923330"/>
          </a:xfrm>
          <a:prstGeom prst="rect">
            <a:avLst/>
          </a:prstGeom>
          <a:solidFill>
            <a:srgbClr val="5FC0D6">
              <a:alpha val="60000"/>
            </a:srgbClr>
          </a:solidFill>
        </p:spPr>
        <p:txBody>
          <a:bodyPr wrap="square" rtlCol="0">
            <a:spAutoFit/>
          </a:bodyPr>
          <a:lstStyle/>
          <a:p>
            <a:r>
              <a:rPr lang="fr-FR" b="1" u="sng" dirty="0"/>
              <a:t>Données d’entrée</a:t>
            </a: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Conditions météo</a:t>
            </a:r>
          </a:p>
          <a:p>
            <a:pPr marL="285750" indent="-285750">
              <a:buFontTx/>
              <a:buChar char="-"/>
            </a:pPr>
            <a:r>
              <a:rPr lang="fr-FR" dirty="0"/>
              <a:t>Saison</a:t>
            </a:r>
          </a:p>
          <a:p>
            <a:pPr marL="285750" indent="-285750">
              <a:buFontTx/>
              <a:buChar char="-"/>
            </a:pPr>
            <a:r>
              <a:rPr lang="fr-FR" dirty="0"/>
              <a:t>sol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928D8E94-73DE-4A40-AFC1-FF1E8564D142}"/>
              </a:ext>
            </a:extLst>
          </p:cNvPr>
          <p:cNvSpPr txBox="1"/>
          <p:nvPr/>
        </p:nvSpPr>
        <p:spPr>
          <a:xfrm>
            <a:off x="7267001" y="1640310"/>
            <a:ext cx="1754016" cy="1131079"/>
          </a:xfrm>
          <a:prstGeom prst="rect">
            <a:avLst/>
          </a:prstGeom>
          <a:solidFill>
            <a:srgbClr val="5FC0D6">
              <a:alpha val="60000"/>
            </a:srgbClr>
          </a:solidFill>
        </p:spPr>
        <p:txBody>
          <a:bodyPr wrap="square" rtlCol="0">
            <a:spAutoFit/>
          </a:bodyPr>
          <a:lstStyle/>
          <a:p>
            <a:r>
              <a:rPr lang="fr-FR" b="1" u="sng" dirty="0"/>
              <a:t>Données de sortie</a:t>
            </a: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Besoins en eau</a:t>
            </a:r>
          </a:p>
          <a:p>
            <a:pPr marL="285750" indent="-285750">
              <a:buFontTx/>
              <a:buChar char="-"/>
            </a:pPr>
            <a:r>
              <a:rPr lang="fr-FR" dirty="0"/>
              <a:t>Puissance de rafraichissement horaire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1F5DD4F7-2454-7841-B3D1-D37801E4B859}"/>
              </a:ext>
            </a:extLst>
          </p:cNvPr>
          <p:cNvSpPr txBox="1"/>
          <p:nvPr/>
        </p:nvSpPr>
        <p:spPr>
          <a:xfrm>
            <a:off x="3398339" y="3176139"/>
            <a:ext cx="2445413" cy="923330"/>
          </a:xfrm>
          <a:prstGeom prst="rect">
            <a:avLst/>
          </a:prstGeom>
          <a:solidFill>
            <a:srgbClr val="5FC0D6">
              <a:alpha val="60000"/>
            </a:srgbClr>
          </a:solidFill>
        </p:spPr>
        <p:txBody>
          <a:bodyPr wrap="square" rtlCol="0">
            <a:spAutoFit/>
          </a:bodyPr>
          <a:lstStyle/>
          <a:p>
            <a:r>
              <a:rPr lang="fr-FR" b="1" u="sng" dirty="0"/>
              <a:t>Composition du carré végétal</a:t>
            </a:r>
          </a:p>
          <a:p>
            <a:pPr marL="285750" indent="-285750">
              <a:buFontTx/>
              <a:buChar char="-"/>
            </a:pPr>
            <a:r>
              <a:rPr lang="fr-FR" dirty="0"/>
              <a:t>essences</a:t>
            </a:r>
          </a:p>
          <a:p>
            <a:pPr marL="285750" indent="-285750">
              <a:buFontTx/>
              <a:buChar char="-"/>
            </a:pPr>
            <a:r>
              <a:rPr lang="fr-FR" dirty="0"/>
              <a:t>Stade de développement des plantes (surface active)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C307152C-255E-3648-B877-8C4A2E221819}"/>
              </a:ext>
            </a:extLst>
          </p:cNvPr>
          <p:cNvSpPr txBox="1"/>
          <p:nvPr/>
        </p:nvSpPr>
        <p:spPr>
          <a:xfrm>
            <a:off x="6421716" y="3148884"/>
            <a:ext cx="2599301" cy="715581"/>
          </a:xfrm>
          <a:prstGeom prst="rect">
            <a:avLst/>
          </a:prstGeom>
          <a:solidFill>
            <a:srgbClr val="5FC0D6">
              <a:alpha val="60000"/>
            </a:srgbClr>
          </a:solidFill>
        </p:spPr>
        <p:txBody>
          <a:bodyPr wrap="square" rtlCol="0">
            <a:spAutoFit/>
          </a:bodyPr>
          <a:lstStyle/>
          <a:p>
            <a:r>
              <a:rPr lang="fr-FR" b="1" u="sng" dirty="0"/>
              <a:t>Corrélation besoin / disponibilité </a:t>
            </a:r>
            <a:endParaRPr lang="fr-FR" b="1" dirty="0"/>
          </a:p>
          <a:p>
            <a:pPr marL="285750" indent="-285750">
              <a:buFontTx/>
              <a:buChar char="-"/>
            </a:pPr>
            <a:r>
              <a:rPr lang="fr-FR" dirty="0"/>
              <a:t>en eaux grises, </a:t>
            </a:r>
          </a:p>
          <a:p>
            <a:pPr marL="285750" indent="-285750">
              <a:buFontTx/>
              <a:buChar char="-"/>
            </a:pPr>
            <a:r>
              <a:rPr lang="fr-FR" dirty="0"/>
              <a:t>Surface végétale disponible</a:t>
            </a:r>
          </a:p>
        </p:txBody>
      </p:sp>
      <p:sp>
        <p:nvSpPr>
          <p:cNvPr id="24" name="Flèche : droite 12">
            <a:extLst>
              <a:ext uri="{FF2B5EF4-FFF2-40B4-BE49-F238E27FC236}">
                <a16:creationId xmlns:a16="http://schemas.microsoft.com/office/drawing/2014/main" id="{66CDAA58-828A-9949-8105-54B57139451F}"/>
              </a:ext>
            </a:extLst>
          </p:cNvPr>
          <p:cNvSpPr/>
          <p:nvPr/>
        </p:nvSpPr>
        <p:spPr>
          <a:xfrm>
            <a:off x="5154346" y="2214537"/>
            <a:ext cx="301115" cy="2276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Flèche : droite 16">
            <a:extLst>
              <a:ext uri="{FF2B5EF4-FFF2-40B4-BE49-F238E27FC236}">
                <a16:creationId xmlns:a16="http://schemas.microsoft.com/office/drawing/2014/main" id="{E0E7A7BC-AFC0-2C4F-A58E-836D777ABC71}"/>
              </a:ext>
            </a:extLst>
          </p:cNvPr>
          <p:cNvSpPr/>
          <p:nvPr/>
        </p:nvSpPr>
        <p:spPr>
          <a:xfrm rot="16200000">
            <a:off x="3885452" y="2719326"/>
            <a:ext cx="574048" cy="283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Flèche : droite 12">
            <a:extLst>
              <a:ext uri="{FF2B5EF4-FFF2-40B4-BE49-F238E27FC236}">
                <a16:creationId xmlns:a16="http://schemas.microsoft.com/office/drawing/2014/main" id="{0E9564C6-0069-ED4F-BC19-0AABA2BF7F18}"/>
              </a:ext>
            </a:extLst>
          </p:cNvPr>
          <p:cNvSpPr/>
          <p:nvPr/>
        </p:nvSpPr>
        <p:spPr>
          <a:xfrm>
            <a:off x="6752799" y="2205849"/>
            <a:ext cx="493236" cy="2744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Flèche : droite 16">
            <a:extLst>
              <a:ext uri="{FF2B5EF4-FFF2-40B4-BE49-F238E27FC236}">
                <a16:creationId xmlns:a16="http://schemas.microsoft.com/office/drawing/2014/main" id="{E6FAEAEC-45AC-AF40-8DC3-13B76F3F3693}"/>
              </a:ext>
            </a:extLst>
          </p:cNvPr>
          <p:cNvSpPr/>
          <p:nvPr/>
        </p:nvSpPr>
        <p:spPr>
          <a:xfrm rot="5400000">
            <a:off x="7998748" y="2818121"/>
            <a:ext cx="376459" cy="283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Flèche : droite 12">
            <a:extLst>
              <a:ext uri="{FF2B5EF4-FFF2-40B4-BE49-F238E27FC236}">
                <a16:creationId xmlns:a16="http://schemas.microsoft.com/office/drawing/2014/main" id="{3F754859-3029-5B45-A27C-CAB240B10A65}"/>
              </a:ext>
            </a:extLst>
          </p:cNvPr>
          <p:cNvSpPr/>
          <p:nvPr/>
        </p:nvSpPr>
        <p:spPr>
          <a:xfrm rot="10800000">
            <a:off x="5843752" y="3573369"/>
            <a:ext cx="558656" cy="1971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3038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16148886-8556-3A42-B1AF-2D80BE9F8E7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6567" b="33612"/>
          <a:stretch/>
        </p:blipFill>
        <p:spPr>
          <a:xfrm>
            <a:off x="7069940" y="38322"/>
            <a:ext cx="1951077" cy="776938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89E53A03-E4A6-6A4F-B1AB-FB563A0E6963}"/>
              </a:ext>
            </a:extLst>
          </p:cNvPr>
          <p:cNvSpPr txBox="1"/>
          <p:nvPr/>
        </p:nvSpPr>
        <p:spPr>
          <a:xfrm>
            <a:off x="78332" y="331396"/>
            <a:ext cx="7785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5FC0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CLIMATISATION VÉGÉTALE SYMBIOTIQUE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0BEDA0BF-AF64-9947-A530-9A4EEAD21E87}"/>
              </a:ext>
            </a:extLst>
          </p:cNvPr>
          <p:cNvCxnSpPr>
            <a:cxnSpLocks/>
          </p:cNvCxnSpPr>
          <p:nvPr/>
        </p:nvCxnSpPr>
        <p:spPr>
          <a:xfrm>
            <a:off x="157317" y="867809"/>
            <a:ext cx="8629331" cy="0"/>
          </a:xfrm>
          <a:prstGeom prst="line">
            <a:avLst/>
          </a:prstGeom>
          <a:ln>
            <a:solidFill>
              <a:srgbClr val="7351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 15">
            <a:extLst>
              <a:ext uri="{FF2B5EF4-FFF2-40B4-BE49-F238E27FC236}">
                <a16:creationId xmlns:a16="http://schemas.microsoft.com/office/drawing/2014/main" id="{F42EBAF6-4489-3446-ABCB-336E47C776A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21" t="92042" r="1474"/>
          <a:stretch/>
        </p:blipFill>
        <p:spPr>
          <a:xfrm>
            <a:off x="-1" y="4774168"/>
            <a:ext cx="9144002" cy="417884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239BD568-B20B-DF41-9403-2F8C8E21A898}"/>
              </a:ext>
            </a:extLst>
          </p:cNvPr>
          <p:cNvSpPr txBox="1"/>
          <p:nvPr/>
        </p:nvSpPr>
        <p:spPr>
          <a:xfrm>
            <a:off x="167149" y="4813922"/>
            <a:ext cx="2674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b="1" dirty="0">
                <a:solidFill>
                  <a:schemeClr val="bg1"/>
                </a:solidFill>
              </a:rPr>
              <a:t>#</a:t>
            </a:r>
            <a:r>
              <a:rPr lang="fr-FR" sz="1800" b="1" dirty="0" err="1">
                <a:solidFill>
                  <a:schemeClr val="bg1"/>
                </a:solidFill>
              </a:rPr>
              <a:t>batifrais</a:t>
            </a:r>
            <a:endParaRPr lang="fr-FR" sz="1800" b="1" dirty="0">
              <a:solidFill>
                <a:schemeClr val="bg1"/>
              </a:solidFill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DB416730-7BDE-C846-99AE-797934F827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4582" y="3975185"/>
            <a:ext cx="732862" cy="74643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4321013-1911-8D43-9D98-752751BFE113}"/>
              </a:ext>
            </a:extLst>
          </p:cNvPr>
          <p:cNvSpPr/>
          <p:nvPr/>
        </p:nvSpPr>
        <p:spPr>
          <a:xfrm>
            <a:off x="330581" y="1352454"/>
            <a:ext cx="4514688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dirty="0">
                <a:solidFill>
                  <a:srgbClr val="5FC0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/ </a:t>
            </a:r>
          </a:p>
          <a:p>
            <a:r>
              <a:rPr lang="fr-FR" sz="1600" b="1" dirty="0">
                <a:solidFill>
                  <a:srgbClr val="5FC0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MÉTHODES THÉORIQUES D’ÉVALUATION DE L’ÉVAPOSTRANSPIRATION</a:t>
            </a:r>
          </a:p>
          <a:p>
            <a:r>
              <a:rPr lang="fr-FR" sz="1600" b="1" dirty="0">
                <a:solidFill>
                  <a:srgbClr val="5FC0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ETR = </a:t>
            </a:r>
            <a:r>
              <a:rPr lang="fr-FR" sz="1600" b="1" dirty="0" err="1">
                <a:solidFill>
                  <a:srgbClr val="5FC0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Kc</a:t>
            </a:r>
            <a:r>
              <a:rPr lang="fr-FR" sz="1600" b="1" dirty="0">
                <a:solidFill>
                  <a:srgbClr val="5FC0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ETO</a:t>
            </a:r>
          </a:p>
        </p:txBody>
      </p:sp>
      <p:pic>
        <p:nvPicPr>
          <p:cNvPr id="25" name="Picture 2" descr="https://lh5.googleusercontent.com/C8AmRav6KwIwP0CkFkbVw1NRJY2b7W1-CkVpGPajY7jNBQgsQ-z1V-40ApvvgYttmXwtRvH_TgaG8axhSkDZJJI4hhlHgx5kWyIeAnQOcE7CS0NLXEfX3iHl7XljKzXO2kUGrf4ehXL-CM7D4g">
            <a:extLst>
              <a:ext uri="{FF2B5EF4-FFF2-40B4-BE49-F238E27FC236}">
                <a16:creationId xmlns:a16="http://schemas.microsoft.com/office/drawing/2014/main" id="{5F1109EA-9F01-694B-9832-64B2040D2F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34455" y="942558"/>
            <a:ext cx="3331760" cy="1840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CEBEE065-2662-E14C-B7C9-252D23CC61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46179" y="2841905"/>
            <a:ext cx="3740829" cy="1932264"/>
          </a:xfrm>
          <a:prstGeom prst="rect">
            <a:avLst/>
          </a:prstGeom>
        </p:spPr>
      </p:pic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0AC2CE2C-D220-F243-AA85-642FEB1DF765}"/>
              </a:ext>
            </a:extLst>
          </p:cNvPr>
          <p:cNvCxnSpPr>
            <a:cxnSpLocks/>
          </p:cNvCxnSpPr>
          <p:nvPr/>
        </p:nvCxnSpPr>
        <p:spPr>
          <a:xfrm flipH="1">
            <a:off x="2815486" y="2782978"/>
            <a:ext cx="3649663" cy="6000"/>
          </a:xfrm>
          <a:prstGeom prst="line">
            <a:avLst/>
          </a:prstGeom>
          <a:ln>
            <a:solidFill>
              <a:srgbClr val="5FC0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5DE560AE-A85F-7C46-B32A-F8C897549B6B}"/>
              </a:ext>
            </a:extLst>
          </p:cNvPr>
          <p:cNvSpPr/>
          <p:nvPr/>
        </p:nvSpPr>
        <p:spPr>
          <a:xfrm>
            <a:off x="330581" y="3124319"/>
            <a:ext cx="3915598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dirty="0">
                <a:solidFill>
                  <a:srgbClr val="5FC0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/ </a:t>
            </a:r>
          </a:p>
          <a:p>
            <a:r>
              <a:rPr lang="fr-FR" sz="1600" b="1" dirty="0">
                <a:solidFill>
                  <a:srgbClr val="5FC0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PROFILS DE CONSOMMATION D’EAU HORAIRE PAR ESSENCE D’ARBRE </a:t>
            </a:r>
          </a:p>
        </p:txBody>
      </p:sp>
    </p:spTree>
    <p:extLst>
      <p:ext uri="{BB962C8B-B14F-4D97-AF65-F5344CB8AC3E}">
        <p14:creationId xmlns:p14="http://schemas.microsoft.com/office/powerpoint/2010/main" val="633111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16148886-8556-3A42-B1AF-2D80BE9F8E7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6567" b="33612"/>
          <a:stretch/>
        </p:blipFill>
        <p:spPr>
          <a:xfrm>
            <a:off x="7069940" y="38322"/>
            <a:ext cx="1951077" cy="776938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89E53A03-E4A6-6A4F-B1AB-FB563A0E6963}"/>
              </a:ext>
            </a:extLst>
          </p:cNvPr>
          <p:cNvSpPr txBox="1"/>
          <p:nvPr/>
        </p:nvSpPr>
        <p:spPr>
          <a:xfrm>
            <a:off x="78332" y="331396"/>
            <a:ext cx="7785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5FC0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CLIMATISATION VÉGÉTALE SYMBIOTIQUE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0BEDA0BF-AF64-9947-A530-9A4EEAD21E87}"/>
              </a:ext>
            </a:extLst>
          </p:cNvPr>
          <p:cNvCxnSpPr>
            <a:cxnSpLocks/>
          </p:cNvCxnSpPr>
          <p:nvPr/>
        </p:nvCxnSpPr>
        <p:spPr>
          <a:xfrm>
            <a:off x="157317" y="867809"/>
            <a:ext cx="8629331" cy="0"/>
          </a:xfrm>
          <a:prstGeom prst="line">
            <a:avLst/>
          </a:prstGeom>
          <a:ln>
            <a:solidFill>
              <a:srgbClr val="7351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 15">
            <a:extLst>
              <a:ext uri="{FF2B5EF4-FFF2-40B4-BE49-F238E27FC236}">
                <a16:creationId xmlns:a16="http://schemas.microsoft.com/office/drawing/2014/main" id="{F42EBAF6-4489-3446-ABCB-336E47C776A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21" t="92042" r="1474"/>
          <a:stretch/>
        </p:blipFill>
        <p:spPr>
          <a:xfrm>
            <a:off x="-1" y="4774168"/>
            <a:ext cx="9144002" cy="417884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239BD568-B20B-DF41-9403-2F8C8E21A898}"/>
              </a:ext>
            </a:extLst>
          </p:cNvPr>
          <p:cNvSpPr txBox="1"/>
          <p:nvPr/>
        </p:nvSpPr>
        <p:spPr>
          <a:xfrm>
            <a:off x="167149" y="4813922"/>
            <a:ext cx="2674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b="1" dirty="0">
                <a:solidFill>
                  <a:schemeClr val="bg1"/>
                </a:solidFill>
              </a:rPr>
              <a:t>#</a:t>
            </a:r>
            <a:r>
              <a:rPr lang="fr-FR" sz="1800" b="1" dirty="0" err="1">
                <a:solidFill>
                  <a:schemeClr val="bg1"/>
                </a:solidFill>
              </a:rPr>
              <a:t>batifrais</a:t>
            </a:r>
            <a:endParaRPr lang="fr-FR" sz="1800" b="1" dirty="0">
              <a:solidFill>
                <a:schemeClr val="bg1"/>
              </a:solidFill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DB416730-7BDE-C846-99AE-797934F827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4582" y="3975185"/>
            <a:ext cx="732862" cy="74643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4321013-1911-8D43-9D98-752751BFE113}"/>
              </a:ext>
            </a:extLst>
          </p:cNvPr>
          <p:cNvSpPr/>
          <p:nvPr/>
        </p:nvSpPr>
        <p:spPr>
          <a:xfrm>
            <a:off x="330580" y="1075240"/>
            <a:ext cx="861686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dirty="0">
                <a:solidFill>
                  <a:srgbClr val="5FC0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/ </a:t>
            </a:r>
          </a:p>
          <a:p>
            <a:r>
              <a:rPr lang="fr-FR" sz="1600" b="1" dirty="0">
                <a:solidFill>
                  <a:srgbClr val="5FC0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INTERPOLATION DU RAYONNEMENT SOLAIRE GLOBAL JOURNALIER (DISPO) EN TRANCHES HORAIRE</a:t>
            </a:r>
          </a:p>
          <a:p>
            <a:endParaRPr lang="fr-FR" sz="1400" b="1" dirty="0">
              <a:solidFill>
                <a:srgbClr val="5FC0D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b="1" dirty="0">
                <a:solidFill>
                  <a:srgbClr val="5FC0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/ </a:t>
            </a:r>
          </a:p>
          <a:p>
            <a:r>
              <a:rPr lang="fr-FR" sz="1600" b="1" dirty="0">
                <a:solidFill>
                  <a:srgbClr val="5FC0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TRANSPOSITION EN MODÈLE MATHÉMATIQUE DE RAFRAÎCHISSEMENT HORAIRE SUR XL /M2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E8DF9721-8B81-DC43-B1C9-B544A35D20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1656" y="2798789"/>
            <a:ext cx="7252139" cy="1884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909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16148886-8556-3A42-B1AF-2D80BE9F8E7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6567" b="33612"/>
          <a:stretch/>
        </p:blipFill>
        <p:spPr>
          <a:xfrm>
            <a:off x="7069940" y="38322"/>
            <a:ext cx="1951077" cy="776938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89E53A03-E4A6-6A4F-B1AB-FB563A0E6963}"/>
              </a:ext>
            </a:extLst>
          </p:cNvPr>
          <p:cNvSpPr txBox="1"/>
          <p:nvPr/>
        </p:nvSpPr>
        <p:spPr>
          <a:xfrm>
            <a:off x="78332" y="331396"/>
            <a:ext cx="7785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5FC0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CLIMATISATION VÉGÉTALE SYMBIOTIQUE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0BEDA0BF-AF64-9947-A530-9A4EEAD21E87}"/>
              </a:ext>
            </a:extLst>
          </p:cNvPr>
          <p:cNvCxnSpPr>
            <a:cxnSpLocks/>
          </p:cNvCxnSpPr>
          <p:nvPr/>
        </p:nvCxnSpPr>
        <p:spPr>
          <a:xfrm>
            <a:off x="157317" y="867809"/>
            <a:ext cx="8629331" cy="0"/>
          </a:xfrm>
          <a:prstGeom prst="line">
            <a:avLst/>
          </a:prstGeom>
          <a:ln>
            <a:solidFill>
              <a:srgbClr val="7351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 15">
            <a:extLst>
              <a:ext uri="{FF2B5EF4-FFF2-40B4-BE49-F238E27FC236}">
                <a16:creationId xmlns:a16="http://schemas.microsoft.com/office/drawing/2014/main" id="{F42EBAF6-4489-3446-ABCB-336E47C776A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21" t="92042" r="1474"/>
          <a:stretch/>
        </p:blipFill>
        <p:spPr>
          <a:xfrm>
            <a:off x="-1" y="4774168"/>
            <a:ext cx="9144002" cy="417884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239BD568-B20B-DF41-9403-2F8C8E21A898}"/>
              </a:ext>
            </a:extLst>
          </p:cNvPr>
          <p:cNvSpPr txBox="1"/>
          <p:nvPr/>
        </p:nvSpPr>
        <p:spPr>
          <a:xfrm>
            <a:off x="167149" y="4813922"/>
            <a:ext cx="2674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b="1" dirty="0">
                <a:solidFill>
                  <a:schemeClr val="bg1"/>
                </a:solidFill>
              </a:rPr>
              <a:t>#</a:t>
            </a:r>
            <a:r>
              <a:rPr lang="fr-FR" sz="1800" b="1" dirty="0" err="1">
                <a:solidFill>
                  <a:schemeClr val="bg1"/>
                </a:solidFill>
              </a:rPr>
              <a:t>batifrais</a:t>
            </a:r>
            <a:endParaRPr lang="fr-FR" sz="1800" b="1" dirty="0">
              <a:solidFill>
                <a:schemeClr val="bg1"/>
              </a:solidFill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DB416730-7BDE-C846-99AE-797934F827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4582" y="3975185"/>
            <a:ext cx="732862" cy="74643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4321013-1911-8D43-9D98-752751BFE113}"/>
              </a:ext>
            </a:extLst>
          </p:cNvPr>
          <p:cNvSpPr/>
          <p:nvPr/>
        </p:nvSpPr>
        <p:spPr>
          <a:xfrm>
            <a:off x="372557" y="1299478"/>
            <a:ext cx="536602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b="1" dirty="0">
                <a:solidFill>
                  <a:srgbClr val="5FC0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KC IDENTIFIÉS SUR DIFFÉRENTS SITES INTERNET :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E1E10095-6910-D744-B01A-90C3E34961D1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533319" y="1712781"/>
            <a:ext cx="2616407" cy="2544005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DAF1F0C4-2E55-A940-A5A1-74A5F928F840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48662" y="1712781"/>
            <a:ext cx="2466983" cy="2268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893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16148886-8556-3A42-B1AF-2D80BE9F8E7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6567" b="33612"/>
          <a:stretch/>
        </p:blipFill>
        <p:spPr>
          <a:xfrm>
            <a:off x="7069940" y="38322"/>
            <a:ext cx="1951077" cy="776938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89E53A03-E4A6-6A4F-B1AB-FB563A0E6963}"/>
              </a:ext>
            </a:extLst>
          </p:cNvPr>
          <p:cNvSpPr txBox="1"/>
          <p:nvPr/>
        </p:nvSpPr>
        <p:spPr>
          <a:xfrm>
            <a:off x="78332" y="331396"/>
            <a:ext cx="7785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5FC0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CLIMATISATION VÉGÉTALE SYMBIOTIQUE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0BEDA0BF-AF64-9947-A530-9A4EEAD21E87}"/>
              </a:ext>
            </a:extLst>
          </p:cNvPr>
          <p:cNvCxnSpPr>
            <a:cxnSpLocks/>
          </p:cNvCxnSpPr>
          <p:nvPr/>
        </p:nvCxnSpPr>
        <p:spPr>
          <a:xfrm>
            <a:off x="157317" y="867809"/>
            <a:ext cx="8629331" cy="0"/>
          </a:xfrm>
          <a:prstGeom prst="line">
            <a:avLst/>
          </a:prstGeom>
          <a:ln>
            <a:solidFill>
              <a:srgbClr val="7351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 15">
            <a:extLst>
              <a:ext uri="{FF2B5EF4-FFF2-40B4-BE49-F238E27FC236}">
                <a16:creationId xmlns:a16="http://schemas.microsoft.com/office/drawing/2014/main" id="{F42EBAF6-4489-3446-ABCB-336E47C776A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21" t="92042" r="1474"/>
          <a:stretch/>
        </p:blipFill>
        <p:spPr>
          <a:xfrm>
            <a:off x="-1" y="4774168"/>
            <a:ext cx="9144002" cy="417884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239BD568-B20B-DF41-9403-2F8C8E21A898}"/>
              </a:ext>
            </a:extLst>
          </p:cNvPr>
          <p:cNvSpPr txBox="1"/>
          <p:nvPr/>
        </p:nvSpPr>
        <p:spPr>
          <a:xfrm>
            <a:off x="167149" y="4813922"/>
            <a:ext cx="2674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b="1" dirty="0">
                <a:solidFill>
                  <a:schemeClr val="bg1"/>
                </a:solidFill>
              </a:rPr>
              <a:t>#</a:t>
            </a:r>
            <a:r>
              <a:rPr lang="fr-FR" sz="1800" b="1" dirty="0" err="1">
                <a:solidFill>
                  <a:schemeClr val="bg1"/>
                </a:solidFill>
              </a:rPr>
              <a:t>batifrais</a:t>
            </a:r>
            <a:endParaRPr lang="fr-FR" sz="1800" b="1" dirty="0">
              <a:solidFill>
                <a:schemeClr val="bg1"/>
              </a:solidFill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DB416730-7BDE-C846-99AE-797934F827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4582" y="3975185"/>
            <a:ext cx="732862" cy="746433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9DEFB6F7-4EC3-D443-B2B6-D14E49F8B1A4}"/>
              </a:ext>
            </a:extLst>
          </p:cNvPr>
          <p:cNvSpPr txBox="1"/>
          <p:nvPr/>
        </p:nvSpPr>
        <p:spPr>
          <a:xfrm>
            <a:off x="351418" y="1316044"/>
            <a:ext cx="828316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5FC0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LIMITES ET PERSPECTIVES</a:t>
            </a:r>
          </a:p>
          <a:p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457200">
              <a:buClr>
                <a:srgbClr val="5FC0D6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7351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Modèle théorique nécessitant un recalage expérimental</a:t>
            </a:r>
          </a:p>
          <a:p>
            <a:pPr marL="800100" lvl="1" indent="-457200">
              <a:buClr>
                <a:srgbClr val="5FC0D6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7351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Étude sur flux de sève sur essences ciblées en attente de financements (</a:t>
            </a:r>
            <a:r>
              <a:rPr lang="fr-FR" sz="1400" dirty="0" err="1">
                <a:solidFill>
                  <a:srgbClr val="7351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Kc</a:t>
            </a:r>
            <a:r>
              <a:rPr lang="fr-FR" sz="1400" dirty="0">
                <a:solidFill>
                  <a:srgbClr val="7351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réel)</a:t>
            </a:r>
          </a:p>
          <a:p>
            <a:pPr marL="800100" lvl="1" indent="-457200">
              <a:buClr>
                <a:srgbClr val="5FC0D6"/>
              </a:buClr>
              <a:buFont typeface="Arial" panose="020B0604020202020204" pitchFamily="34" charset="0"/>
              <a:buChar char="•"/>
            </a:pPr>
            <a:r>
              <a:rPr lang="fr-FR" sz="1400" dirty="0" err="1">
                <a:solidFill>
                  <a:srgbClr val="7351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Kc</a:t>
            </a:r>
            <a:r>
              <a:rPr lang="fr-FR" sz="1400" dirty="0">
                <a:solidFill>
                  <a:srgbClr val="7351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avec des paramètres régionaux à affiner (sol, stade de croissance)</a:t>
            </a:r>
          </a:p>
          <a:p>
            <a:pPr marL="800100" lvl="1" indent="-457200">
              <a:buClr>
                <a:srgbClr val="5FC0D6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7351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Effet multi strates non pris en compte</a:t>
            </a:r>
          </a:p>
        </p:txBody>
      </p:sp>
    </p:spTree>
    <p:extLst>
      <p:ext uri="{BB962C8B-B14F-4D97-AF65-F5344CB8AC3E}">
        <p14:creationId xmlns:p14="http://schemas.microsoft.com/office/powerpoint/2010/main" val="46911307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</TotalTime>
  <Words>288</Words>
  <Application>Microsoft Macintosh PowerPoint</Application>
  <PresentationFormat>Affichage à l'écran (16:9)</PresentationFormat>
  <Paragraphs>77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sgiangreco@sunmade.fr</dc:creator>
  <cp:lastModifiedBy>sgiangreco@sunmade.fr</cp:lastModifiedBy>
  <cp:revision>16</cp:revision>
  <dcterms:created xsi:type="dcterms:W3CDTF">2019-03-26T11:40:14Z</dcterms:created>
  <dcterms:modified xsi:type="dcterms:W3CDTF">2019-06-28T15:57:29Z</dcterms:modified>
</cp:coreProperties>
</file>