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310" r:id="rId3"/>
    <p:sldId id="259" r:id="rId4"/>
    <p:sldId id="260" r:id="rId5"/>
    <p:sldId id="256" r:id="rId6"/>
    <p:sldId id="261" r:id="rId7"/>
    <p:sldId id="294" r:id="rId8"/>
    <p:sldId id="265" r:id="rId9"/>
    <p:sldId id="267" r:id="rId10"/>
    <p:sldId id="283" r:id="rId11"/>
    <p:sldId id="268" r:id="rId12"/>
    <p:sldId id="269" r:id="rId13"/>
    <p:sldId id="270" r:id="rId14"/>
    <p:sldId id="272" r:id="rId15"/>
    <p:sldId id="273" r:id="rId16"/>
    <p:sldId id="280" r:id="rId17"/>
    <p:sldId id="295" r:id="rId18"/>
    <p:sldId id="277" r:id="rId19"/>
    <p:sldId id="298" r:id="rId20"/>
    <p:sldId id="299" r:id="rId21"/>
    <p:sldId id="297" r:id="rId22"/>
    <p:sldId id="278" r:id="rId23"/>
    <p:sldId id="307" r:id="rId24"/>
    <p:sldId id="300" r:id="rId25"/>
    <p:sldId id="306" r:id="rId26"/>
    <p:sldId id="301" r:id="rId27"/>
    <p:sldId id="302" r:id="rId28"/>
    <p:sldId id="292" r:id="rId29"/>
    <p:sldId id="281" r:id="rId30"/>
    <p:sldId id="282" r:id="rId31"/>
    <p:sldId id="305" r:id="rId32"/>
    <p:sldId id="303" r:id="rId33"/>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577" userDrawn="1">
          <p15:clr>
            <a:srgbClr val="A4A3A4"/>
          </p15:clr>
        </p15:guide>
        <p15:guide id="4" orient="horz" pos="29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C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8" autoAdjust="0"/>
    <p:restoredTop sz="95646" autoAdjust="0"/>
  </p:normalViewPr>
  <p:slideViewPr>
    <p:cSldViewPr>
      <p:cViewPr varScale="1">
        <p:scale>
          <a:sx n="163" d="100"/>
          <a:sy n="163" d="100"/>
        </p:scale>
        <p:origin x="184" y="192"/>
      </p:cViewPr>
      <p:guideLst>
        <p:guide orient="horz" pos="1620"/>
        <p:guide pos="2880"/>
        <p:guide orient="horz" pos="577"/>
        <p:guide orient="horz" pos="29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1B1E67-DD2F-F646-9A69-5137034FF6F0}"/>
              </a:ext>
            </a:extLst>
          </p:cNvPr>
          <p:cNvPicPr>
            <a:picLocks noChangeAspect="1"/>
          </p:cNvPicPr>
          <p:nvPr userDrawn="1"/>
        </p:nvPicPr>
        <p:blipFill rotWithShape="1">
          <a:blip r:embed="rId2"/>
          <a:srcRect t="26567" b="33612"/>
          <a:stretch/>
        </p:blipFill>
        <p:spPr>
          <a:xfrm>
            <a:off x="7069940" y="38322"/>
            <a:ext cx="1951077" cy="776938"/>
          </a:xfrm>
          <a:prstGeom prst="rect">
            <a:avLst/>
          </a:prstGeom>
        </p:spPr>
      </p:pic>
      <p:sp>
        <p:nvSpPr>
          <p:cNvPr id="3" name="ZoneTexte 2">
            <a:extLst>
              <a:ext uri="{FF2B5EF4-FFF2-40B4-BE49-F238E27FC236}">
                <a16:creationId xmlns:a16="http://schemas.microsoft.com/office/drawing/2014/main" id="{60951E48-72A7-D34C-BEBA-01C00EFBC57C}"/>
              </a:ext>
            </a:extLst>
          </p:cNvPr>
          <p:cNvSpPr txBox="1"/>
          <p:nvPr userDrawn="1"/>
        </p:nvSpPr>
        <p:spPr>
          <a:xfrm>
            <a:off x="30164" y="168929"/>
            <a:ext cx="7785463" cy="646331"/>
          </a:xfrm>
          <a:prstGeom prst="rect">
            <a:avLst/>
          </a:prstGeom>
          <a:noFill/>
        </p:spPr>
        <p:txBody>
          <a:bodyPr wrap="square" rtlCol="0">
            <a:spAutoFit/>
          </a:bodyPr>
          <a:lstStyle/>
          <a:p>
            <a:pPr algn="l"/>
            <a:r>
              <a:rPr lang="fr-FR" sz="1800" b="1" dirty="0">
                <a:solidFill>
                  <a:srgbClr val="70C6D7"/>
                </a:solidFill>
                <a:latin typeface="Arial" panose="020B0604020202020204" pitchFamily="34" charset="0"/>
                <a:cs typeface="Arial" panose="020B0604020202020204" pitchFamily="34" charset="0"/>
              </a:rPr>
              <a:t>RÉHABILITATION DES ANCIENS HOSPICES DE NÎMES </a:t>
            </a:r>
          </a:p>
          <a:p>
            <a:pPr algn="l"/>
            <a:r>
              <a:rPr lang="fr-FR" sz="1800" b="1" dirty="0">
                <a:solidFill>
                  <a:srgbClr val="70C6D7"/>
                </a:solidFill>
                <a:latin typeface="Arial" panose="020B0604020202020204" pitchFamily="34" charset="0"/>
                <a:cs typeface="Arial" panose="020B0604020202020204" pitchFamily="34" charset="0"/>
              </a:rPr>
              <a:t>EN PÔLE UNIVERSITAIRE</a:t>
            </a:r>
          </a:p>
        </p:txBody>
      </p:sp>
      <p:cxnSp>
        <p:nvCxnSpPr>
          <p:cNvPr id="4" name="Connecteur droit 3">
            <a:extLst>
              <a:ext uri="{FF2B5EF4-FFF2-40B4-BE49-F238E27FC236}">
                <a16:creationId xmlns:a16="http://schemas.microsoft.com/office/drawing/2014/main" id="{FA12B0D4-6E9B-9841-A8EC-47FA18C6CE81}"/>
              </a:ext>
            </a:extLst>
          </p:cNvPr>
          <p:cNvCxnSpPr>
            <a:cxnSpLocks/>
          </p:cNvCxnSpPr>
          <p:nvPr userDrawn="1"/>
        </p:nvCxnSpPr>
        <p:spPr>
          <a:xfrm>
            <a:off x="157317" y="867809"/>
            <a:ext cx="8629331" cy="0"/>
          </a:xfrm>
          <a:prstGeom prst="line">
            <a:avLst/>
          </a:prstGeom>
          <a:ln>
            <a:solidFill>
              <a:srgbClr val="73513E"/>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8AA9BE5F-3366-5043-AA46-8CC2A9B92757}"/>
              </a:ext>
            </a:extLst>
          </p:cNvPr>
          <p:cNvPicPr>
            <a:picLocks noChangeAspect="1"/>
          </p:cNvPicPr>
          <p:nvPr userDrawn="1"/>
        </p:nvPicPr>
        <p:blipFill rotWithShape="1">
          <a:blip r:embed="rId3"/>
          <a:srcRect l="521" t="92042" r="1474"/>
          <a:stretch/>
        </p:blipFill>
        <p:spPr>
          <a:xfrm>
            <a:off x="-1" y="4774168"/>
            <a:ext cx="9144002" cy="417884"/>
          </a:xfrm>
          <a:prstGeom prst="rect">
            <a:avLst/>
          </a:prstGeom>
        </p:spPr>
      </p:pic>
      <p:sp>
        <p:nvSpPr>
          <p:cNvPr id="6" name="ZoneTexte 5">
            <a:extLst>
              <a:ext uri="{FF2B5EF4-FFF2-40B4-BE49-F238E27FC236}">
                <a16:creationId xmlns:a16="http://schemas.microsoft.com/office/drawing/2014/main" id="{9E5963C8-131C-A24C-8038-8F526E5BFA4D}"/>
              </a:ext>
            </a:extLst>
          </p:cNvPr>
          <p:cNvSpPr txBox="1"/>
          <p:nvPr userDrawn="1"/>
        </p:nvSpPr>
        <p:spPr>
          <a:xfrm>
            <a:off x="167149" y="4813922"/>
            <a:ext cx="2674374" cy="369332"/>
          </a:xfrm>
          <a:prstGeom prst="rect">
            <a:avLst/>
          </a:prstGeom>
          <a:noFill/>
        </p:spPr>
        <p:txBody>
          <a:bodyPr wrap="square" rtlCol="0">
            <a:spAutoFit/>
          </a:bodyPr>
          <a:lstStyle/>
          <a:p>
            <a:r>
              <a:rPr lang="fr-FR" sz="1800" b="1" dirty="0">
                <a:solidFill>
                  <a:schemeClr val="bg1"/>
                </a:solidFill>
              </a:rPr>
              <a:t>#</a:t>
            </a:r>
            <a:r>
              <a:rPr lang="fr-FR" sz="1800" b="1" dirty="0" err="1">
                <a:solidFill>
                  <a:schemeClr val="bg1"/>
                </a:solidFill>
              </a:rPr>
              <a:t>batifrais</a:t>
            </a:r>
            <a:endParaRPr lang="fr-FR" sz="1800" b="1"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FDEC303-60CB-9D45-BE5D-A18D4123399C}"/>
              </a:ext>
            </a:extLst>
          </p:cNvPr>
          <p:cNvPicPr>
            <a:picLocks noChangeAspect="1"/>
          </p:cNvPicPr>
          <p:nvPr userDrawn="1"/>
        </p:nvPicPr>
        <p:blipFill rotWithShape="1">
          <a:blip r:embed="rId2"/>
          <a:srcRect t="26567" b="33612"/>
          <a:stretch/>
        </p:blipFill>
        <p:spPr>
          <a:xfrm>
            <a:off x="7069940" y="38322"/>
            <a:ext cx="1951077" cy="776938"/>
          </a:xfrm>
          <a:prstGeom prst="rect">
            <a:avLst/>
          </a:prstGeom>
        </p:spPr>
      </p:pic>
      <p:sp>
        <p:nvSpPr>
          <p:cNvPr id="3" name="ZoneTexte 2">
            <a:extLst>
              <a:ext uri="{FF2B5EF4-FFF2-40B4-BE49-F238E27FC236}">
                <a16:creationId xmlns:a16="http://schemas.microsoft.com/office/drawing/2014/main" id="{26FDFCEC-3469-4F48-B087-EDB771CD6261}"/>
              </a:ext>
            </a:extLst>
          </p:cNvPr>
          <p:cNvSpPr txBox="1"/>
          <p:nvPr userDrawn="1"/>
        </p:nvSpPr>
        <p:spPr>
          <a:xfrm>
            <a:off x="30164" y="168929"/>
            <a:ext cx="7785463" cy="646331"/>
          </a:xfrm>
          <a:prstGeom prst="rect">
            <a:avLst/>
          </a:prstGeom>
          <a:noFill/>
        </p:spPr>
        <p:txBody>
          <a:bodyPr wrap="square" rtlCol="0">
            <a:spAutoFit/>
          </a:bodyPr>
          <a:lstStyle/>
          <a:p>
            <a:pPr algn="l"/>
            <a:r>
              <a:rPr lang="fr-FR" sz="1800" b="1" dirty="0">
                <a:solidFill>
                  <a:srgbClr val="70C6D7"/>
                </a:solidFill>
                <a:latin typeface="Arial" panose="020B0604020202020204" pitchFamily="34" charset="0"/>
                <a:cs typeface="Arial" panose="020B0604020202020204" pitchFamily="34" charset="0"/>
              </a:rPr>
              <a:t>RÉHABILITATION DES ANCIENS HOSPICES DE NÎMES </a:t>
            </a:r>
          </a:p>
          <a:p>
            <a:pPr algn="l"/>
            <a:r>
              <a:rPr lang="fr-FR" sz="1800" b="1" dirty="0">
                <a:solidFill>
                  <a:srgbClr val="70C6D7"/>
                </a:solidFill>
                <a:latin typeface="Arial" panose="020B0604020202020204" pitchFamily="34" charset="0"/>
                <a:cs typeface="Arial" panose="020B0604020202020204" pitchFamily="34" charset="0"/>
              </a:rPr>
              <a:t>EN PÔLE UNIVERSITAIRE</a:t>
            </a:r>
          </a:p>
        </p:txBody>
      </p:sp>
      <p:cxnSp>
        <p:nvCxnSpPr>
          <p:cNvPr id="4" name="Connecteur droit 3">
            <a:extLst>
              <a:ext uri="{FF2B5EF4-FFF2-40B4-BE49-F238E27FC236}">
                <a16:creationId xmlns:a16="http://schemas.microsoft.com/office/drawing/2014/main" id="{932EABEA-8ADB-7348-A025-FF43AFE5B253}"/>
              </a:ext>
            </a:extLst>
          </p:cNvPr>
          <p:cNvCxnSpPr>
            <a:cxnSpLocks/>
          </p:cNvCxnSpPr>
          <p:nvPr userDrawn="1"/>
        </p:nvCxnSpPr>
        <p:spPr>
          <a:xfrm>
            <a:off x="157317" y="867809"/>
            <a:ext cx="8629331" cy="0"/>
          </a:xfrm>
          <a:prstGeom prst="line">
            <a:avLst/>
          </a:prstGeom>
          <a:ln>
            <a:solidFill>
              <a:srgbClr val="73513E"/>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E627BC0-51A2-734C-AE70-3286ABC390FE}"/>
              </a:ext>
            </a:extLst>
          </p:cNvPr>
          <p:cNvPicPr>
            <a:picLocks noChangeAspect="1"/>
          </p:cNvPicPr>
          <p:nvPr userDrawn="1"/>
        </p:nvPicPr>
        <p:blipFill rotWithShape="1">
          <a:blip r:embed="rId3"/>
          <a:srcRect l="521" t="92042" r="1474"/>
          <a:stretch/>
        </p:blipFill>
        <p:spPr>
          <a:xfrm>
            <a:off x="-1" y="4774168"/>
            <a:ext cx="9144002" cy="417884"/>
          </a:xfrm>
          <a:prstGeom prst="rect">
            <a:avLst/>
          </a:prstGeom>
        </p:spPr>
      </p:pic>
      <p:sp>
        <p:nvSpPr>
          <p:cNvPr id="6" name="ZoneTexte 5">
            <a:extLst>
              <a:ext uri="{FF2B5EF4-FFF2-40B4-BE49-F238E27FC236}">
                <a16:creationId xmlns:a16="http://schemas.microsoft.com/office/drawing/2014/main" id="{BF03B1C9-03CF-944E-852F-37280D5BF68F}"/>
              </a:ext>
            </a:extLst>
          </p:cNvPr>
          <p:cNvSpPr txBox="1"/>
          <p:nvPr userDrawn="1"/>
        </p:nvSpPr>
        <p:spPr>
          <a:xfrm>
            <a:off x="167149" y="4813922"/>
            <a:ext cx="2674374" cy="369332"/>
          </a:xfrm>
          <a:prstGeom prst="rect">
            <a:avLst/>
          </a:prstGeom>
          <a:noFill/>
        </p:spPr>
        <p:txBody>
          <a:bodyPr wrap="square" rtlCol="0">
            <a:spAutoFit/>
          </a:bodyPr>
          <a:lstStyle/>
          <a:p>
            <a:r>
              <a:rPr lang="fr-FR" sz="1800" b="1" dirty="0">
                <a:solidFill>
                  <a:schemeClr val="bg1"/>
                </a:solidFill>
              </a:rPr>
              <a:t>#</a:t>
            </a:r>
            <a:r>
              <a:rPr lang="fr-FR" sz="1800" b="1" dirty="0" err="1">
                <a:solidFill>
                  <a:schemeClr val="bg1"/>
                </a:solidFill>
              </a:rPr>
              <a:t>batifrais</a:t>
            </a:r>
            <a:endParaRPr lang="fr-FR" sz="1800" b="1"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5555D9-1194-6149-9CBB-2139B1285CC8}" type="slidenum">
              <a:rPr lang="fr-FR" smtClean="0"/>
              <a:t>‹N°›</a:t>
            </a:fld>
            <a:endParaRPr lang="fr-FR"/>
          </a:p>
        </p:txBody>
      </p:sp>
      <p:pic>
        <p:nvPicPr>
          <p:cNvPr id="7" name="Image 6">
            <a:extLst>
              <a:ext uri="{FF2B5EF4-FFF2-40B4-BE49-F238E27FC236}">
                <a16:creationId xmlns:a16="http://schemas.microsoft.com/office/drawing/2014/main" id="{B3509100-3D63-4E49-9514-716822ADFF83}"/>
              </a:ext>
            </a:extLst>
          </p:cNvPr>
          <p:cNvPicPr>
            <a:picLocks noChangeAspect="1"/>
          </p:cNvPicPr>
          <p:nvPr userDrawn="1"/>
        </p:nvPicPr>
        <p:blipFill rotWithShape="1">
          <a:blip r:embed="rId2"/>
          <a:srcRect t="26567" b="33612"/>
          <a:stretch/>
        </p:blipFill>
        <p:spPr>
          <a:xfrm>
            <a:off x="7069940" y="38322"/>
            <a:ext cx="1951077" cy="776938"/>
          </a:xfrm>
          <a:prstGeom prst="rect">
            <a:avLst/>
          </a:prstGeom>
        </p:spPr>
      </p:pic>
      <p:sp>
        <p:nvSpPr>
          <p:cNvPr id="8" name="ZoneTexte 7">
            <a:extLst>
              <a:ext uri="{FF2B5EF4-FFF2-40B4-BE49-F238E27FC236}">
                <a16:creationId xmlns:a16="http://schemas.microsoft.com/office/drawing/2014/main" id="{BD81342E-C41D-ED4F-A775-3CE87A663044}"/>
              </a:ext>
            </a:extLst>
          </p:cNvPr>
          <p:cNvSpPr txBox="1"/>
          <p:nvPr userDrawn="1"/>
        </p:nvSpPr>
        <p:spPr>
          <a:xfrm>
            <a:off x="30164" y="168929"/>
            <a:ext cx="7785463" cy="646331"/>
          </a:xfrm>
          <a:prstGeom prst="rect">
            <a:avLst/>
          </a:prstGeom>
          <a:noFill/>
        </p:spPr>
        <p:txBody>
          <a:bodyPr wrap="square" rtlCol="0">
            <a:spAutoFit/>
          </a:bodyPr>
          <a:lstStyle/>
          <a:p>
            <a:pPr algn="l"/>
            <a:r>
              <a:rPr lang="fr-FR" sz="1800" b="1" dirty="0">
                <a:solidFill>
                  <a:srgbClr val="70C6D7"/>
                </a:solidFill>
                <a:latin typeface="Arial" panose="020B0604020202020204" pitchFamily="34" charset="0"/>
                <a:cs typeface="Arial" panose="020B0604020202020204" pitchFamily="34" charset="0"/>
              </a:rPr>
              <a:t>RÉHABILITATION DES ANCIENS HOSPICES DE NÎMES </a:t>
            </a:r>
          </a:p>
          <a:p>
            <a:pPr algn="l"/>
            <a:r>
              <a:rPr lang="fr-FR" sz="1800" b="1" dirty="0">
                <a:solidFill>
                  <a:srgbClr val="70C6D7"/>
                </a:solidFill>
                <a:latin typeface="Arial" panose="020B0604020202020204" pitchFamily="34" charset="0"/>
                <a:cs typeface="Arial" panose="020B0604020202020204" pitchFamily="34" charset="0"/>
              </a:rPr>
              <a:t>EN PÔLE UNIVERSITAIRE</a:t>
            </a:r>
          </a:p>
        </p:txBody>
      </p:sp>
      <p:cxnSp>
        <p:nvCxnSpPr>
          <p:cNvPr id="9" name="Connecteur droit 8">
            <a:extLst>
              <a:ext uri="{FF2B5EF4-FFF2-40B4-BE49-F238E27FC236}">
                <a16:creationId xmlns:a16="http://schemas.microsoft.com/office/drawing/2014/main" id="{06750856-9240-FB42-821F-AA08DD68FCB4}"/>
              </a:ext>
            </a:extLst>
          </p:cNvPr>
          <p:cNvCxnSpPr>
            <a:cxnSpLocks/>
          </p:cNvCxnSpPr>
          <p:nvPr userDrawn="1"/>
        </p:nvCxnSpPr>
        <p:spPr>
          <a:xfrm>
            <a:off x="157317" y="867809"/>
            <a:ext cx="8629331" cy="0"/>
          </a:xfrm>
          <a:prstGeom prst="line">
            <a:avLst/>
          </a:prstGeom>
          <a:ln>
            <a:solidFill>
              <a:srgbClr val="73513E"/>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E1F8FE8-44E5-F14F-A520-370089F60B8C}"/>
              </a:ext>
            </a:extLst>
          </p:cNvPr>
          <p:cNvPicPr>
            <a:picLocks noChangeAspect="1"/>
          </p:cNvPicPr>
          <p:nvPr userDrawn="1"/>
        </p:nvPicPr>
        <p:blipFill rotWithShape="1">
          <a:blip r:embed="rId3"/>
          <a:srcRect l="521" t="92042" r="1474"/>
          <a:stretch/>
        </p:blipFill>
        <p:spPr>
          <a:xfrm>
            <a:off x="-1" y="4774168"/>
            <a:ext cx="9144002" cy="417884"/>
          </a:xfrm>
          <a:prstGeom prst="rect">
            <a:avLst/>
          </a:prstGeom>
        </p:spPr>
      </p:pic>
      <p:sp>
        <p:nvSpPr>
          <p:cNvPr id="11" name="ZoneTexte 10">
            <a:extLst>
              <a:ext uri="{FF2B5EF4-FFF2-40B4-BE49-F238E27FC236}">
                <a16:creationId xmlns:a16="http://schemas.microsoft.com/office/drawing/2014/main" id="{958F5319-7626-694D-851E-B6D9513ADE79}"/>
              </a:ext>
            </a:extLst>
          </p:cNvPr>
          <p:cNvSpPr txBox="1"/>
          <p:nvPr userDrawn="1"/>
        </p:nvSpPr>
        <p:spPr>
          <a:xfrm>
            <a:off x="167149" y="4813922"/>
            <a:ext cx="2674374" cy="369332"/>
          </a:xfrm>
          <a:prstGeom prst="rect">
            <a:avLst/>
          </a:prstGeom>
          <a:noFill/>
        </p:spPr>
        <p:txBody>
          <a:bodyPr wrap="square" rtlCol="0">
            <a:spAutoFit/>
          </a:bodyPr>
          <a:lstStyle/>
          <a:p>
            <a:r>
              <a:rPr lang="fr-FR" sz="1800" b="1" dirty="0">
                <a:solidFill>
                  <a:schemeClr val="bg1"/>
                </a:solidFill>
              </a:rPr>
              <a:t>#</a:t>
            </a:r>
            <a:r>
              <a:rPr lang="fr-FR" sz="1800" b="1" dirty="0" err="1">
                <a:solidFill>
                  <a:schemeClr val="bg1"/>
                </a:solidFill>
              </a:rPr>
              <a:t>batifrais</a:t>
            </a:r>
            <a:endParaRPr lang="fr-FR" sz="1800" b="1" dirty="0">
              <a:solidFill>
                <a:schemeClr val="bg1"/>
              </a:solidFill>
            </a:endParaRPr>
          </a:p>
        </p:txBody>
      </p:sp>
    </p:spTree>
    <p:extLst>
      <p:ext uri="{BB962C8B-B14F-4D97-AF65-F5344CB8AC3E}">
        <p14:creationId xmlns:p14="http://schemas.microsoft.com/office/powerpoint/2010/main" val="2694583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EDC49B5-E85F-4761-9313-16D9F3E40FE6}"/>
              </a:ext>
            </a:extLst>
          </p:cNvPr>
          <p:cNvPicPr>
            <a:picLocks noChangeAspect="1"/>
          </p:cNvPicPr>
          <p:nvPr/>
        </p:nvPicPr>
        <p:blipFill rotWithShape="1">
          <a:blip r:embed="rId2"/>
          <a:srcRect t="-675" b="7783"/>
          <a:stretch/>
        </p:blipFill>
        <p:spPr>
          <a:xfrm>
            <a:off x="9525" y="-92546"/>
            <a:ext cx="9139238" cy="4777886"/>
          </a:xfrm>
          <a:prstGeom prst="rect">
            <a:avLst/>
          </a:prstGeom>
        </p:spPr>
      </p:pic>
      <p:pic>
        <p:nvPicPr>
          <p:cNvPr id="11" name="Image 10">
            <a:extLst>
              <a:ext uri="{FF2B5EF4-FFF2-40B4-BE49-F238E27FC236}">
                <a16:creationId xmlns:a16="http://schemas.microsoft.com/office/drawing/2014/main" id="{79FD4B66-3A19-DC4B-B507-BFC778F30C0D}"/>
              </a:ext>
            </a:extLst>
          </p:cNvPr>
          <p:cNvPicPr>
            <a:picLocks noChangeAspect="1"/>
          </p:cNvPicPr>
          <p:nvPr/>
        </p:nvPicPr>
        <p:blipFill rotWithShape="1">
          <a:blip r:embed="rId2"/>
          <a:srcRect l="521" r="1474"/>
          <a:stretch/>
        </p:blipFill>
        <p:spPr>
          <a:xfrm>
            <a:off x="-1" y="-58873"/>
            <a:ext cx="9144002" cy="5250925"/>
          </a:xfrm>
          <a:prstGeom prst="rect">
            <a:avLst/>
          </a:prstGeom>
        </p:spPr>
      </p:pic>
      <p:sp>
        <p:nvSpPr>
          <p:cNvPr id="12" name="ZoneTexte 11">
            <a:extLst>
              <a:ext uri="{FF2B5EF4-FFF2-40B4-BE49-F238E27FC236}">
                <a16:creationId xmlns:a16="http://schemas.microsoft.com/office/drawing/2014/main" id="{8FCCE6AF-095D-6147-B061-FEF561C0FFF9}"/>
              </a:ext>
            </a:extLst>
          </p:cNvPr>
          <p:cNvSpPr txBox="1"/>
          <p:nvPr/>
        </p:nvSpPr>
        <p:spPr>
          <a:xfrm>
            <a:off x="167149" y="4813922"/>
            <a:ext cx="2674374" cy="369332"/>
          </a:xfrm>
          <a:prstGeom prst="rect">
            <a:avLst/>
          </a:prstGeom>
          <a:noFill/>
        </p:spPr>
        <p:txBody>
          <a:bodyPr wrap="square" rtlCol="0">
            <a:spAutoFit/>
          </a:bodyPr>
          <a:lstStyle/>
          <a:p>
            <a:r>
              <a:rPr lang="fr-FR" sz="1800" b="1" dirty="0">
                <a:solidFill>
                  <a:schemeClr val="bg1"/>
                </a:solidFill>
              </a:rPr>
              <a:t>#</a:t>
            </a:r>
            <a:r>
              <a:rPr lang="fr-FR" sz="1800" b="1" dirty="0" err="1">
                <a:solidFill>
                  <a:schemeClr val="bg1"/>
                </a:solidFill>
              </a:rPr>
              <a:t>batifrais</a:t>
            </a:r>
            <a:endParaRPr lang="fr-FR" sz="1800" b="1" dirty="0">
              <a:solidFill>
                <a:schemeClr val="bg1"/>
              </a:solidFill>
            </a:endParaRPr>
          </a:p>
        </p:txBody>
      </p:sp>
      <p:sp>
        <p:nvSpPr>
          <p:cNvPr id="9" name="ZoneTexte 8">
            <a:extLst>
              <a:ext uri="{FF2B5EF4-FFF2-40B4-BE49-F238E27FC236}">
                <a16:creationId xmlns:a16="http://schemas.microsoft.com/office/drawing/2014/main" id="{9B11C59E-E511-41A3-8354-AB13681171B9}"/>
              </a:ext>
            </a:extLst>
          </p:cNvPr>
          <p:cNvSpPr txBox="1"/>
          <p:nvPr/>
        </p:nvSpPr>
        <p:spPr>
          <a:xfrm>
            <a:off x="7144" y="1347614"/>
            <a:ext cx="9144000" cy="2862322"/>
          </a:xfrm>
          <a:prstGeom prst="rect">
            <a:avLst/>
          </a:prstGeom>
          <a:noFill/>
        </p:spPr>
        <p:txBody>
          <a:bodyPr wrap="square" rtlCol="0">
            <a:spAutoFit/>
          </a:bodyPr>
          <a:lstStyle/>
          <a:p>
            <a:pPr algn="ctr"/>
            <a:r>
              <a:rPr lang="fr-FR" sz="1800" dirty="0">
                <a:solidFill>
                  <a:srgbClr val="5FC0D6"/>
                </a:solidFill>
                <a:latin typeface="Arial" panose="020B0604020202020204" pitchFamily="34" charset="0"/>
                <a:cs typeface="Arial" panose="020B0604020202020204" pitchFamily="34" charset="0"/>
              </a:rPr>
              <a:t>ATELIER </a:t>
            </a:r>
            <a:r>
              <a:rPr lang="fr-FR" dirty="0">
                <a:solidFill>
                  <a:srgbClr val="5FC0D6"/>
                </a:solidFill>
                <a:latin typeface="Arial" panose="020B0604020202020204" pitchFamily="34" charset="0"/>
                <a:cs typeface="Arial" panose="020B0604020202020204" pitchFamily="34" charset="0"/>
              </a:rPr>
              <a:t>2</a:t>
            </a:r>
            <a:endParaRPr lang="fr-FR" sz="1800" dirty="0">
              <a:solidFill>
                <a:srgbClr val="5FC0D6"/>
              </a:solidFill>
              <a:latin typeface="Arial" panose="020B0604020202020204" pitchFamily="34" charset="0"/>
              <a:cs typeface="Arial" panose="020B0604020202020204" pitchFamily="34" charset="0"/>
            </a:endParaRPr>
          </a:p>
          <a:p>
            <a:pPr algn="ctr"/>
            <a:r>
              <a:rPr lang="fr-FR" b="1" dirty="0">
                <a:solidFill>
                  <a:srgbClr val="5FC0D6"/>
                </a:solidFill>
                <a:latin typeface="Arial" panose="020B0604020202020204" pitchFamily="34" charset="0"/>
                <a:cs typeface="Arial" panose="020B0604020202020204" pitchFamily="34" charset="0"/>
              </a:rPr>
              <a:t>BATIMENTS PUBLICS DURABLES</a:t>
            </a:r>
            <a:endParaRPr lang="fr-FR" sz="1800" b="1" dirty="0">
              <a:solidFill>
                <a:srgbClr val="5FC0D6"/>
              </a:solidFill>
              <a:latin typeface="Arial" panose="020B0604020202020204" pitchFamily="34" charset="0"/>
              <a:cs typeface="Arial" panose="020B0604020202020204" pitchFamily="34" charset="0"/>
            </a:endParaRPr>
          </a:p>
          <a:p>
            <a:pPr algn="ctr"/>
            <a:endParaRPr lang="fr-FR" sz="1800" b="1" dirty="0">
              <a:solidFill>
                <a:srgbClr val="5FC0D6"/>
              </a:solidFill>
              <a:latin typeface="Arial" panose="020B0604020202020204" pitchFamily="34" charset="0"/>
              <a:cs typeface="Arial" panose="020B0604020202020204" pitchFamily="34" charset="0"/>
            </a:endParaRPr>
          </a:p>
          <a:p>
            <a:pPr algn="ctr"/>
            <a:endParaRPr lang="fr-FR" sz="1800" dirty="0">
              <a:solidFill>
                <a:srgbClr val="5FC0D6"/>
              </a:solidFill>
              <a:latin typeface="Arial" panose="020B0604020202020204" pitchFamily="34" charset="0"/>
              <a:cs typeface="Arial" panose="020B0604020202020204" pitchFamily="34" charset="0"/>
            </a:endParaRPr>
          </a:p>
          <a:p>
            <a:pPr algn="ctr"/>
            <a:r>
              <a:rPr lang="fr-FR" sz="1800" b="1" dirty="0">
                <a:solidFill>
                  <a:srgbClr val="73513E"/>
                </a:solidFill>
                <a:latin typeface="Arial" panose="020B0604020202020204" pitchFamily="34" charset="0"/>
                <a:cs typeface="Arial" panose="020B0604020202020204" pitchFamily="34" charset="0"/>
              </a:rPr>
              <a:t>RÉHABILITATION DES ANCIENS HOSPICES DE NÎMES EN PÔLE UNIVERSITAIRE</a:t>
            </a:r>
          </a:p>
          <a:p>
            <a:pPr algn="ctr"/>
            <a:endParaRPr lang="fr-FR" sz="1800" dirty="0">
              <a:solidFill>
                <a:srgbClr val="5FC0D6"/>
              </a:solidFill>
              <a:latin typeface="Arial" panose="020B0604020202020204" pitchFamily="34" charset="0"/>
              <a:cs typeface="Arial" panose="020B0604020202020204" pitchFamily="34" charset="0"/>
            </a:endParaRPr>
          </a:p>
          <a:p>
            <a:pPr algn="ctr"/>
            <a:endParaRPr lang="fr-FR" sz="1800" dirty="0">
              <a:solidFill>
                <a:srgbClr val="5FC0D6"/>
              </a:solidFill>
              <a:latin typeface="Arial" panose="020B0604020202020204" pitchFamily="34" charset="0"/>
              <a:cs typeface="Arial" panose="020B0604020202020204" pitchFamily="34" charset="0"/>
            </a:endParaRPr>
          </a:p>
          <a:p>
            <a:pPr algn="ctr"/>
            <a:endParaRPr lang="fr-FR" sz="1800" b="1" dirty="0">
              <a:solidFill>
                <a:srgbClr val="5FC0D6"/>
              </a:solidFill>
              <a:latin typeface="Arial" panose="020B0604020202020204" pitchFamily="34" charset="0"/>
              <a:cs typeface="Arial" panose="020B0604020202020204" pitchFamily="34" charset="0"/>
            </a:endParaRPr>
          </a:p>
          <a:p>
            <a:pPr algn="ctr"/>
            <a:r>
              <a:rPr lang="fr-FR" b="1" dirty="0">
                <a:solidFill>
                  <a:srgbClr val="5FC0D6"/>
                </a:solidFill>
                <a:latin typeface="Arial" panose="020B0604020202020204" pitchFamily="34" charset="0"/>
                <a:cs typeface="Arial" panose="020B0604020202020204" pitchFamily="34" charset="0"/>
              </a:rPr>
              <a:t>Jean-Luc</a:t>
            </a:r>
            <a:r>
              <a:rPr lang="fr-FR" sz="1800" b="1" dirty="0">
                <a:solidFill>
                  <a:srgbClr val="5FC0D6"/>
                </a:solidFill>
                <a:latin typeface="Arial" panose="020B0604020202020204" pitchFamily="34" charset="0"/>
                <a:cs typeface="Arial" panose="020B0604020202020204" pitchFamily="34" charset="0"/>
              </a:rPr>
              <a:t> LAURIOL</a:t>
            </a:r>
          </a:p>
          <a:p>
            <a:pPr algn="ctr"/>
            <a:r>
              <a:rPr lang="fr-FR" b="1" dirty="0">
                <a:solidFill>
                  <a:srgbClr val="5FC0D6"/>
                </a:solidFill>
                <a:latin typeface="Arial" panose="020B0604020202020204" pitchFamily="34" charset="0"/>
                <a:cs typeface="Arial" panose="020B0604020202020204" pitchFamily="34" charset="0"/>
              </a:rPr>
              <a:t>AGENCE TRAVERSES</a:t>
            </a:r>
            <a:endParaRPr lang="fr-FR" sz="1800" b="1" dirty="0">
              <a:solidFill>
                <a:srgbClr val="5FC0D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29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ortable Dell\Desktop\conf CAUE\images brice Hoche\#31-copycopyright_brice_pelleschi---Copie.jpg"/>
          <p:cNvPicPr>
            <a:picLocks noChangeAspect="1" noChangeArrowheads="1"/>
          </p:cNvPicPr>
          <p:nvPr/>
        </p:nvPicPr>
        <p:blipFill>
          <a:blip r:embed="rId2" cstate="print"/>
          <a:srcRect/>
          <a:stretch>
            <a:fillRect/>
          </a:stretch>
        </p:blipFill>
        <p:spPr bwMode="auto">
          <a:xfrm>
            <a:off x="888736" y="915988"/>
            <a:ext cx="7366527" cy="381635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ortable Dell\Desktop\conf CAUE\images brice Hoche\#19-copycopyright_brice_pelleschi.jpg"/>
          <p:cNvPicPr>
            <a:picLocks noChangeAspect="1" noChangeArrowheads="1"/>
          </p:cNvPicPr>
          <p:nvPr/>
        </p:nvPicPr>
        <p:blipFill>
          <a:blip r:embed="rId2" cstate="print"/>
          <a:srcRect/>
          <a:stretch>
            <a:fillRect/>
          </a:stretch>
        </p:blipFill>
        <p:spPr bwMode="auto">
          <a:xfrm>
            <a:off x="814289" y="904346"/>
            <a:ext cx="7502127" cy="382799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ortable Dell\Desktop\conf CAUE\images brice Hoche\[Group 2]-CF053537_CF053542-6 images_0000 (640x483).jpg"/>
          <p:cNvPicPr>
            <a:picLocks noChangeAspect="1" noChangeArrowheads="1"/>
          </p:cNvPicPr>
          <p:nvPr/>
        </p:nvPicPr>
        <p:blipFill>
          <a:blip r:embed="rId2" cstate="print"/>
          <a:srcRect/>
          <a:stretch>
            <a:fillRect/>
          </a:stretch>
        </p:blipFill>
        <p:spPr bwMode="auto">
          <a:xfrm>
            <a:off x="2049936" y="927694"/>
            <a:ext cx="5044128" cy="380464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ortable Dell\Desktop\conf CAUE\images brice Hoche\#29-copycopyright_brice_pelleschi---Copie.jpg"/>
          <p:cNvPicPr>
            <a:picLocks noChangeAspect="1" noChangeArrowheads="1"/>
          </p:cNvPicPr>
          <p:nvPr/>
        </p:nvPicPr>
        <p:blipFill>
          <a:blip r:embed="rId2" cstate="print"/>
          <a:srcRect/>
          <a:stretch>
            <a:fillRect/>
          </a:stretch>
        </p:blipFill>
        <p:spPr bwMode="auto">
          <a:xfrm>
            <a:off x="644941" y="916496"/>
            <a:ext cx="7854117" cy="381584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ortable Dell\Desktop\conf CAUE\images brice Hoche\détail escaleir - Copie.jpg"/>
          <p:cNvPicPr>
            <a:picLocks noChangeAspect="1" noChangeArrowheads="1"/>
          </p:cNvPicPr>
          <p:nvPr/>
        </p:nvPicPr>
        <p:blipFill>
          <a:blip r:embed="rId2" cstate="print"/>
          <a:srcRect/>
          <a:stretch>
            <a:fillRect/>
          </a:stretch>
        </p:blipFill>
        <p:spPr bwMode="auto">
          <a:xfrm>
            <a:off x="1711807" y="915988"/>
            <a:ext cx="5720385" cy="38163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Portable Dell\Desktop\conf CAUE\images Pierre neuvéglise brute\IMG_1008.jpg"/>
          <p:cNvPicPr>
            <a:picLocks noChangeAspect="1" noChangeArrowheads="1"/>
          </p:cNvPicPr>
          <p:nvPr/>
        </p:nvPicPr>
        <p:blipFill>
          <a:blip r:embed="rId2" cstate="print"/>
          <a:srcRect/>
          <a:stretch>
            <a:fillRect/>
          </a:stretch>
        </p:blipFill>
        <p:spPr bwMode="auto">
          <a:xfrm>
            <a:off x="3299986" y="915988"/>
            <a:ext cx="2544028" cy="381635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Users\Portable Dell\Desktop\BOOK\HOCHE PUBLI\photographies\images Pierre neuvéglise brute1\DD8A0661.jpg"/>
          <p:cNvPicPr>
            <a:picLocks noChangeAspect="1" noChangeArrowheads="1"/>
          </p:cNvPicPr>
          <p:nvPr/>
        </p:nvPicPr>
        <p:blipFill>
          <a:blip r:embed="rId2" cstate="print"/>
          <a:srcRect/>
          <a:stretch>
            <a:fillRect/>
          </a:stretch>
        </p:blipFill>
        <p:spPr bwMode="auto">
          <a:xfrm>
            <a:off x="1709998" y="916334"/>
            <a:ext cx="5724004" cy="381600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Portable Dell\Desktop\BOOK\HOCHE PUBLI\photographies\brice Pelleschi HIVER\#2 copycopyright_brice_pelleschi.jpg"/>
          <p:cNvPicPr>
            <a:picLocks noChangeAspect="1" noChangeArrowheads="1"/>
          </p:cNvPicPr>
          <p:nvPr/>
        </p:nvPicPr>
        <p:blipFill>
          <a:blip r:embed="rId2" cstate="print"/>
          <a:srcRect/>
          <a:stretch>
            <a:fillRect/>
          </a:stretch>
        </p:blipFill>
        <p:spPr bwMode="auto">
          <a:xfrm>
            <a:off x="1523832" y="920219"/>
            <a:ext cx="6096336" cy="381211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ortable Dell\Desktop\conf CAUE\images brice Hoche\#20-copycopyright_brice_pelleschi.jpg"/>
          <p:cNvPicPr>
            <a:picLocks noChangeAspect="1" noChangeArrowheads="1"/>
          </p:cNvPicPr>
          <p:nvPr/>
        </p:nvPicPr>
        <p:blipFill>
          <a:blip r:embed="rId2" cstate="print"/>
          <a:srcRect/>
          <a:stretch>
            <a:fillRect/>
          </a:stretch>
        </p:blipFill>
        <p:spPr bwMode="auto">
          <a:xfrm>
            <a:off x="1733006" y="918606"/>
            <a:ext cx="5677987" cy="383153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4821BCF7-3DFC-450E-8D62-1B8DECB013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42"/>
          <a:stretch/>
        </p:blipFill>
        <p:spPr>
          <a:xfrm>
            <a:off x="1784910" y="915988"/>
            <a:ext cx="5574180" cy="3816350"/>
          </a:xfrm>
          <a:prstGeom prst="rect">
            <a:avLst/>
          </a:prstGeom>
        </p:spPr>
      </p:pic>
    </p:spTree>
    <p:extLst>
      <p:ext uri="{BB962C8B-B14F-4D97-AF65-F5344CB8AC3E}">
        <p14:creationId xmlns:p14="http://schemas.microsoft.com/office/powerpoint/2010/main" val="180595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B884E31-2406-6642-B9E6-C75E886A1260}"/>
              </a:ext>
            </a:extLst>
          </p:cNvPr>
          <p:cNvSpPr txBox="1"/>
          <p:nvPr/>
        </p:nvSpPr>
        <p:spPr>
          <a:xfrm>
            <a:off x="38580" y="1159133"/>
            <a:ext cx="9108504" cy="2959272"/>
          </a:xfrm>
          <a:prstGeom prst="rect">
            <a:avLst/>
          </a:prstGeom>
          <a:noFill/>
        </p:spPr>
        <p:txBody>
          <a:bodyPr wrap="square" rtlCol="0">
            <a:spAutoFit/>
          </a:bodyPr>
          <a:lstStyle/>
          <a:p>
            <a:pPr>
              <a:lnSpc>
                <a:spcPct val="120000"/>
              </a:lnSpc>
            </a:pPr>
            <a:r>
              <a:rPr lang="fr-FR" sz="1200" dirty="0">
                <a:solidFill>
                  <a:srgbClr val="73513E"/>
                </a:solidFill>
                <a:latin typeface="Arial" panose="020B0604020202020204" pitchFamily="34" charset="0"/>
                <a:cs typeface="Arial" panose="020B0604020202020204" pitchFamily="34" charset="0"/>
              </a:rPr>
              <a:t>L’ancien hospice date de 1860. Il s’organisait autour de 2 cours, homme et femme, séparés par la chapelle, en position centrale qui assurait l’étanchéité entre elles. La distribution se faisait par des couloirs centraux, les escaliers étant localisés dans les angles. Nous avons abandonné ce principe et rejeté les circulations horizontales à l’extérieur, sur des coursives sur cour superposées à celle existante au rez-de-chaussée. Les escaliers les redoublent. L’ensemble de ces ouvrages, porté par une série de grands portiques en forme de péristyle, requalifie la cour et la confirme dans son statut de cœur vivant de l’établissement.  </a:t>
            </a:r>
          </a:p>
          <a:p>
            <a:pPr>
              <a:lnSpc>
                <a:spcPct val="120000"/>
              </a:lnSpc>
            </a:pPr>
            <a:r>
              <a:rPr lang="fr-FR" sz="1200" dirty="0">
                <a:solidFill>
                  <a:srgbClr val="73513E"/>
                </a:solidFill>
                <a:latin typeface="Arial" panose="020B0604020202020204" pitchFamily="34" charset="0"/>
                <a:cs typeface="Arial" panose="020B0604020202020204" pitchFamily="34" charset="0"/>
              </a:rPr>
              <a:t>Nous nous attachons à toujours à placer les utilisateurs au centre de nos préoccupations en cherchant à leurs procurer un maximum de confort, en concevant une atmosphère originale et sereine, propice à leurs épanouissements.</a:t>
            </a:r>
          </a:p>
          <a:p>
            <a:pPr>
              <a:lnSpc>
                <a:spcPct val="120000"/>
              </a:lnSpc>
            </a:pPr>
            <a:r>
              <a:rPr lang="fr-FR" sz="1200" dirty="0">
                <a:solidFill>
                  <a:srgbClr val="73513E"/>
                </a:solidFill>
                <a:latin typeface="Arial" panose="020B0604020202020204" pitchFamily="34" charset="0"/>
                <a:cs typeface="Arial" panose="020B0604020202020204" pitchFamily="34" charset="0"/>
              </a:rPr>
              <a:t>En période estivale, la réponse est connue. Tout le monde a fait l’expérience d’anciennes architectures, dans lesquelles les masses de pierre conservent, l’été, une fraicheur bienvenue, enveloppante et bien plus agréable que celle obtenue par des climatiseurs qui soufflent un air froid.  Dans nos régions méridionales, la minéralité de l’architecture lui procure une grande inertie thermique. Celle-ci est la garante du confort du bâtiment. Il s’agit de la protéger de la chaleur en l’isolant, de la mettre à l’ombre, de la refroidir par des courants d’air en la ventilant la nuit.</a:t>
            </a:r>
          </a:p>
          <a:p>
            <a:pPr algn="ctr"/>
            <a:endParaRPr lang="fr-FR" sz="1350" b="1" dirty="0">
              <a:solidFill>
                <a:srgbClr val="5FC0D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58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03D2F0-6C97-4105-ACB6-822CC81637E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5914" t="15330" r="13257" b="21876"/>
          <a:stretch/>
        </p:blipFill>
        <p:spPr>
          <a:xfrm>
            <a:off x="2843808" y="903507"/>
            <a:ext cx="3483856" cy="3828831"/>
          </a:xfrm>
          <a:prstGeom prst="rect">
            <a:avLst/>
          </a:prstGeom>
        </p:spPr>
      </p:pic>
    </p:spTree>
    <p:extLst>
      <p:ext uri="{BB962C8B-B14F-4D97-AF65-F5344CB8AC3E}">
        <p14:creationId xmlns:p14="http://schemas.microsoft.com/office/powerpoint/2010/main" val="1318710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DD1B3D9-F0E1-4E3D-BB9F-935EDDFBFB10}"/>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4347" t="4855" r="5797" b="8481"/>
          <a:stretch/>
        </p:blipFill>
        <p:spPr>
          <a:xfrm>
            <a:off x="3156388" y="920808"/>
            <a:ext cx="2792813" cy="3811530"/>
          </a:xfrm>
          <a:prstGeom prst="rect">
            <a:avLst/>
          </a:prstGeom>
        </p:spPr>
      </p:pic>
    </p:spTree>
    <p:extLst>
      <p:ext uri="{BB962C8B-B14F-4D97-AF65-F5344CB8AC3E}">
        <p14:creationId xmlns:p14="http://schemas.microsoft.com/office/powerpoint/2010/main" val="491677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ortable Dell\Desktop\conf CAUE\images brice Hoche\#22-copycopyright_brice_pelleschi.jpg"/>
          <p:cNvPicPr>
            <a:picLocks noChangeAspect="1" noChangeArrowheads="1"/>
          </p:cNvPicPr>
          <p:nvPr/>
        </p:nvPicPr>
        <p:blipFill>
          <a:blip r:embed="rId2" cstate="print"/>
          <a:srcRect/>
          <a:stretch>
            <a:fillRect/>
          </a:stretch>
        </p:blipFill>
        <p:spPr bwMode="auto">
          <a:xfrm>
            <a:off x="116856" y="987574"/>
            <a:ext cx="8910287" cy="362063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10;&#10;Description générée automatiquement">
            <a:extLst>
              <a:ext uri="{FF2B5EF4-FFF2-40B4-BE49-F238E27FC236}">
                <a16:creationId xmlns:a16="http://schemas.microsoft.com/office/drawing/2014/main" id="{598B725A-DDF8-4006-AEE1-AC62C9E10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934" y="699542"/>
            <a:ext cx="6174132" cy="4364945"/>
          </a:xfrm>
          <a:prstGeom prst="rect">
            <a:avLst/>
          </a:prstGeom>
        </p:spPr>
      </p:pic>
    </p:spTree>
    <p:extLst>
      <p:ext uri="{BB962C8B-B14F-4D97-AF65-F5344CB8AC3E}">
        <p14:creationId xmlns:p14="http://schemas.microsoft.com/office/powerpoint/2010/main" val="347605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ciel, terrain, bâtiment&#10;&#10;Description générée automatiquement">
            <a:extLst>
              <a:ext uri="{FF2B5EF4-FFF2-40B4-BE49-F238E27FC236}">
                <a16:creationId xmlns:a16="http://schemas.microsoft.com/office/drawing/2014/main" id="{8C2CEEBC-F7CD-44CF-8382-A9B11B62C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5410" y="915988"/>
            <a:ext cx="4096202" cy="3816350"/>
          </a:xfrm>
          <a:prstGeom prst="rect">
            <a:avLst/>
          </a:prstGeom>
        </p:spPr>
      </p:pic>
    </p:spTree>
    <p:extLst>
      <p:ext uri="{BB962C8B-B14F-4D97-AF65-F5344CB8AC3E}">
        <p14:creationId xmlns:p14="http://schemas.microsoft.com/office/powerpoint/2010/main" val="68194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bâtiment, ciel, terrain&#10;&#10;Description générée automatiquement">
            <a:extLst>
              <a:ext uri="{FF2B5EF4-FFF2-40B4-BE49-F238E27FC236}">
                <a16:creationId xmlns:a16="http://schemas.microsoft.com/office/drawing/2014/main" id="{CE77DC3B-7CFF-4399-B5CC-912D45882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006" y="915988"/>
            <a:ext cx="5727988" cy="3816350"/>
          </a:xfrm>
          <a:prstGeom prst="rect">
            <a:avLst/>
          </a:prstGeom>
        </p:spPr>
      </p:pic>
    </p:spTree>
    <p:extLst>
      <p:ext uri="{BB962C8B-B14F-4D97-AF65-F5344CB8AC3E}">
        <p14:creationId xmlns:p14="http://schemas.microsoft.com/office/powerpoint/2010/main" val="115048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bâtiment, trottoir, terrain&#10;&#10;Description générée automatiquement">
            <a:extLst>
              <a:ext uri="{FF2B5EF4-FFF2-40B4-BE49-F238E27FC236}">
                <a16:creationId xmlns:a16="http://schemas.microsoft.com/office/drawing/2014/main" id="{C5DD9730-F618-4F5D-8B14-480552472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7670" y="915640"/>
            <a:ext cx="3768659" cy="3816350"/>
          </a:xfrm>
          <a:prstGeom prst="rect">
            <a:avLst/>
          </a:prstGeom>
        </p:spPr>
      </p:pic>
    </p:spTree>
    <p:extLst>
      <p:ext uri="{BB962C8B-B14F-4D97-AF65-F5344CB8AC3E}">
        <p14:creationId xmlns:p14="http://schemas.microsoft.com/office/powerpoint/2010/main" val="204970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bâtiment, extérieur, ciel, route&#10;&#10;Description générée automatiquement">
            <a:extLst>
              <a:ext uri="{FF2B5EF4-FFF2-40B4-BE49-F238E27FC236}">
                <a16:creationId xmlns:a16="http://schemas.microsoft.com/office/drawing/2014/main" id="{E63A51F2-5A40-4AFA-89DD-27977112E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3847" y="915988"/>
            <a:ext cx="2956305" cy="3816350"/>
          </a:xfrm>
          <a:prstGeom prst="rect">
            <a:avLst/>
          </a:prstGeom>
        </p:spPr>
      </p:pic>
    </p:spTree>
    <p:extLst>
      <p:ext uri="{BB962C8B-B14F-4D97-AF65-F5344CB8AC3E}">
        <p14:creationId xmlns:p14="http://schemas.microsoft.com/office/powerpoint/2010/main" val="408651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Z:\14-03 Hoche\6-PUBLICATIONS\doc graphique\Fichiers - william honffo\COUPE HQE.jpg"/>
          <p:cNvPicPr>
            <a:picLocks noChangeAspect="1" noChangeArrowheads="1"/>
          </p:cNvPicPr>
          <p:nvPr/>
        </p:nvPicPr>
        <p:blipFill rotWithShape="1">
          <a:blip r:embed="rId2" cstate="print"/>
          <a:srcRect l="2504" t="12201" b="28347"/>
          <a:stretch/>
        </p:blipFill>
        <p:spPr bwMode="auto">
          <a:xfrm>
            <a:off x="2401407" y="927704"/>
            <a:ext cx="4411498" cy="3804634"/>
          </a:xfrm>
          <a:prstGeom prst="rect">
            <a:avLst/>
          </a:prstGeom>
          <a:noFill/>
        </p:spPr>
      </p:pic>
      <p:pic>
        <p:nvPicPr>
          <p:cNvPr id="3" name="Picture 5" descr="Z:\14-03 Hoche\6-PUBLICATIONS\doc graphique\Fichiers - william honffo\COUPE HQE.jpg">
            <a:extLst>
              <a:ext uri="{FF2B5EF4-FFF2-40B4-BE49-F238E27FC236}">
                <a16:creationId xmlns:a16="http://schemas.microsoft.com/office/drawing/2014/main" id="{331E07B4-E6BA-4448-AB85-4D39A7FECE29}"/>
              </a:ext>
            </a:extLst>
          </p:cNvPr>
          <p:cNvPicPr>
            <a:picLocks noChangeAspect="1" noChangeArrowheads="1"/>
          </p:cNvPicPr>
          <p:nvPr/>
        </p:nvPicPr>
        <p:blipFill rotWithShape="1">
          <a:blip r:embed="rId2" cstate="print"/>
          <a:srcRect l="38892" t="72449" r="21491" b="10926"/>
          <a:stretch/>
        </p:blipFill>
        <p:spPr bwMode="auto">
          <a:xfrm>
            <a:off x="6516215" y="2463738"/>
            <a:ext cx="2456892" cy="1458162"/>
          </a:xfrm>
          <a:prstGeom prst="rect">
            <a:avLst/>
          </a:prstGeom>
          <a:noFill/>
        </p:spPr>
      </p:pic>
      <p:pic>
        <p:nvPicPr>
          <p:cNvPr id="5" name="Image 4" descr="Une image contenant texte&#10;&#10;Description générée automatiquement">
            <a:extLst>
              <a:ext uri="{FF2B5EF4-FFF2-40B4-BE49-F238E27FC236}">
                <a16:creationId xmlns:a16="http://schemas.microsoft.com/office/drawing/2014/main" id="{FD89898C-B2B3-4331-827D-1BAD0152F743}"/>
              </a:ext>
            </a:extLst>
          </p:cNvPr>
          <p:cNvPicPr>
            <a:picLocks noChangeAspect="1"/>
          </p:cNvPicPr>
          <p:nvPr/>
        </p:nvPicPr>
        <p:blipFill rotWithShape="1">
          <a:blip r:embed="rId3" cstate="print">
            <a:alphaModFix amt="50000"/>
            <a:biLevel thresh="7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3689" t="22236" r="35835" b="75911"/>
          <a:stretch/>
        </p:blipFill>
        <p:spPr>
          <a:xfrm>
            <a:off x="3977934" y="1383618"/>
            <a:ext cx="432048" cy="108012"/>
          </a:xfrm>
          <a:prstGeom prst="rect">
            <a:avLst/>
          </a:prstGeom>
        </p:spPr>
      </p:pic>
      <p:cxnSp>
        <p:nvCxnSpPr>
          <p:cNvPr id="7" name="Connecteur : en arc 6">
            <a:extLst>
              <a:ext uri="{FF2B5EF4-FFF2-40B4-BE49-F238E27FC236}">
                <a16:creationId xmlns:a16="http://schemas.microsoft.com/office/drawing/2014/main" id="{2C4EB6E5-2258-4CB9-83A9-A260780ADD54}"/>
              </a:ext>
            </a:extLst>
          </p:cNvPr>
          <p:cNvCxnSpPr>
            <a:cxnSpLocks/>
          </p:cNvCxnSpPr>
          <p:nvPr/>
        </p:nvCxnSpPr>
        <p:spPr>
          <a:xfrm rot="10800000">
            <a:off x="2976965" y="1383618"/>
            <a:ext cx="2592288" cy="486054"/>
          </a:xfrm>
          <a:prstGeom prst="curvedConnector3">
            <a:avLst>
              <a:gd name="adj1" fmla="val 53307"/>
            </a:avLst>
          </a:prstGeom>
          <a:ln w="19050">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 en arc 18">
            <a:extLst>
              <a:ext uri="{FF2B5EF4-FFF2-40B4-BE49-F238E27FC236}">
                <a16:creationId xmlns:a16="http://schemas.microsoft.com/office/drawing/2014/main" id="{EF3A83A0-CF39-488F-870D-E0D6137814FC}"/>
              </a:ext>
            </a:extLst>
          </p:cNvPr>
          <p:cNvCxnSpPr>
            <a:cxnSpLocks/>
          </p:cNvCxnSpPr>
          <p:nvPr/>
        </p:nvCxnSpPr>
        <p:spPr>
          <a:xfrm rot="10800000">
            <a:off x="2843808" y="2463738"/>
            <a:ext cx="2592288" cy="540060"/>
          </a:xfrm>
          <a:prstGeom prst="curvedConnector3">
            <a:avLst>
              <a:gd name="adj1" fmla="val 50000"/>
            </a:avLst>
          </a:prstGeom>
          <a:ln w="19050">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0F7C16D7-530B-40F3-80DF-19A0F518A532}"/>
              </a:ext>
            </a:extLst>
          </p:cNvPr>
          <p:cNvCxnSpPr>
            <a:cxnSpLocks/>
          </p:cNvCxnSpPr>
          <p:nvPr/>
        </p:nvCxnSpPr>
        <p:spPr>
          <a:xfrm>
            <a:off x="3653898" y="257175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Connecteur droit avec flèche 24">
            <a:extLst>
              <a:ext uri="{FF2B5EF4-FFF2-40B4-BE49-F238E27FC236}">
                <a16:creationId xmlns:a16="http://schemas.microsoft.com/office/drawing/2014/main" id="{E41AE365-F0E6-48F3-A213-5210D26C0E7D}"/>
              </a:ext>
            </a:extLst>
          </p:cNvPr>
          <p:cNvCxnSpPr>
            <a:cxnSpLocks/>
          </p:cNvCxnSpPr>
          <p:nvPr/>
        </p:nvCxnSpPr>
        <p:spPr>
          <a:xfrm>
            <a:off x="4734018" y="257175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Connecteur droit avec flèche 25">
            <a:extLst>
              <a:ext uri="{FF2B5EF4-FFF2-40B4-BE49-F238E27FC236}">
                <a16:creationId xmlns:a16="http://schemas.microsoft.com/office/drawing/2014/main" id="{97993E47-1D24-4098-BE4D-EDE4D7F1D1D3}"/>
              </a:ext>
            </a:extLst>
          </p:cNvPr>
          <p:cNvCxnSpPr>
            <a:cxnSpLocks/>
          </p:cNvCxnSpPr>
          <p:nvPr/>
        </p:nvCxnSpPr>
        <p:spPr>
          <a:xfrm>
            <a:off x="3653898" y="149163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Connecteur droit avec flèche 26">
            <a:extLst>
              <a:ext uri="{FF2B5EF4-FFF2-40B4-BE49-F238E27FC236}">
                <a16:creationId xmlns:a16="http://schemas.microsoft.com/office/drawing/2014/main" id="{F72C5F24-863C-4677-9349-03BE7A18174B}"/>
              </a:ext>
            </a:extLst>
          </p:cNvPr>
          <p:cNvCxnSpPr>
            <a:cxnSpLocks/>
          </p:cNvCxnSpPr>
          <p:nvPr/>
        </p:nvCxnSpPr>
        <p:spPr>
          <a:xfrm>
            <a:off x="4734018" y="149163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Connecteur droit avec flèche 28">
            <a:extLst>
              <a:ext uri="{FF2B5EF4-FFF2-40B4-BE49-F238E27FC236}">
                <a16:creationId xmlns:a16="http://schemas.microsoft.com/office/drawing/2014/main" id="{8438E1A9-2FD2-430D-9F2E-FFD8D1E2D556}"/>
              </a:ext>
            </a:extLst>
          </p:cNvPr>
          <p:cNvCxnSpPr>
            <a:cxnSpLocks/>
          </p:cNvCxnSpPr>
          <p:nvPr/>
        </p:nvCxnSpPr>
        <p:spPr>
          <a:xfrm>
            <a:off x="4582571" y="3624867"/>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0" name="Image 29" descr="Une image contenant texte&#10;&#10;Description générée automatiquement">
            <a:extLst>
              <a:ext uri="{FF2B5EF4-FFF2-40B4-BE49-F238E27FC236}">
                <a16:creationId xmlns:a16="http://schemas.microsoft.com/office/drawing/2014/main" id="{BD8441CF-B3B4-4C5C-B19A-B663116C4C50}"/>
              </a:ext>
            </a:extLst>
          </p:cNvPr>
          <p:cNvPicPr>
            <a:picLocks noChangeAspect="1"/>
          </p:cNvPicPr>
          <p:nvPr/>
        </p:nvPicPr>
        <p:blipFill rotWithShape="1">
          <a:blip r:embed="rId3" cstate="print">
            <a:alphaModFix amt="50000"/>
            <a:biLevel thresh="7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3689" t="22236" r="35835" b="75911"/>
          <a:stretch/>
        </p:blipFill>
        <p:spPr>
          <a:xfrm>
            <a:off x="3977934" y="2517744"/>
            <a:ext cx="432048" cy="10801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Portable Dell\Desktop\conf CAUE\images brice Hoche\#11-copycopyright_brice_pelleschi.jpg"/>
          <p:cNvPicPr>
            <a:picLocks noChangeAspect="1" noChangeArrowheads="1"/>
          </p:cNvPicPr>
          <p:nvPr/>
        </p:nvPicPr>
        <p:blipFill>
          <a:blip r:embed="rId2" cstate="print"/>
          <a:srcRect/>
          <a:stretch>
            <a:fillRect/>
          </a:stretch>
        </p:blipFill>
        <p:spPr bwMode="auto">
          <a:xfrm>
            <a:off x="1403648" y="915988"/>
            <a:ext cx="6336704" cy="383667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ortable Dell\Desktop\conf CAUE\DSC_1910.JPG"/>
          <p:cNvPicPr>
            <a:picLocks noChangeAspect="1" noChangeArrowheads="1"/>
          </p:cNvPicPr>
          <p:nvPr/>
        </p:nvPicPr>
        <p:blipFill>
          <a:blip r:embed="rId2" cstate="print"/>
          <a:srcRect/>
          <a:stretch>
            <a:fillRect/>
          </a:stretch>
        </p:blipFill>
        <p:spPr bwMode="auto">
          <a:xfrm>
            <a:off x="1697841" y="915566"/>
            <a:ext cx="5748318" cy="382225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ortable Dell\Desktop\conf CAUE\images brice Hoche\#10-copycopyright_brice_pelleschi.jpg"/>
          <p:cNvPicPr>
            <a:picLocks noChangeAspect="1" noChangeArrowheads="1"/>
          </p:cNvPicPr>
          <p:nvPr/>
        </p:nvPicPr>
        <p:blipFill>
          <a:blip r:embed="rId2" cstate="print"/>
          <a:srcRect/>
          <a:stretch>
            <a:fillRect/>
          </a:stretch>
        </p:blipFill>
        <p:spPr bwMode="auto">
          <a:xfrm>
            <a:off x="1761515" y="917468"/>
            <a:ext cx="5620970" cy="383697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bâtiment, ciel, terrain&#10;&#10;Description générée automatiquement">
            <a:extLst>
              <a:ext uri="{FF2B5EF4-FFF2-40B4-BE49-F238E27FC236}">
                <a16:creationId xmlns:a16="http://schemas.microsoft.com/office/drawing/2014/main" id="{986FAC2D-7EE3-4396-B367-02A347B6E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7684" y="932136"/>
            <a:ext cx="5688632" cy="3800202"/>
          </a:xfrm>
          <a:prstGeom prst="rect">
            <a:avLst/>
          </a:prstGeom>
        </p:spPr>
      </p:pic>
    </p:spTree>
    <p:extLst>
      <p:ext uri="{BB962C8B-B14F-4D97-AF65-F5344CB8AC3E}">
        <p14:creationId xmlns:p14="http://schemas.microsoft.com/office/powerpoint/2010/main" val="2858793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bre, extérieur, ciel, route&#10;&#10;Description générée automatiquement">
            <a:extLst>
              <a:ext uri="{FF2B5EF4-FFF2-40B4-BE49-F238E27FC236}">
                <a16:creationId xmlns:a16="http://schemas.microsoft.com/office/drawing/2014/main" id="{4653D3CC-F64C-42C6-B61E-E47C8C43C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614" y="915988"/>
            <a:ext cx="3816772" cy="3816772"/>
          </a:xfrm>
          <a:prstGeom prst="rect">
            <a:avLst/>
          </a:prstGeom>
        </p:spPr>
      </p:pic>
    </p:spTree>
    <p:extLst>
      <p:ext uri="{BB962C8B-B14F-4D97-AF65-F5344CB8AC3E}">
        <p14:creationId xmlns:p14="http://schemas.microsoft.com/office/powerpoint/2010/main" val="57120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ortable Dell\Desktop\conf CAUE\DSC_1903.JPG"/>
          <p:cNvPicPr>
            <a:picLocks noChangeAspect="1" noChangeArrowheads="1"/>
          </p:cNvPicPr>
          <p:nvPr/>
        </p:nvPicPr>
        <p:blipFill>
          <a:blip r:embed="rId2" cstate="print"/>
          <a:srcRect/>
          <a:stretch>
            <a:fillRect/>
          </a:stretch>
        </p:blipFill>
        <p:spPr bwMode="auto">
          <a:xfrm>
            <a:off x="3275856" y="915988"/>
            <a:ext cx="2537625" cy="381635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1657350" y="1597819"/>
            <a:ext cx="5829300" cy="1102519"/>
          </a:xfrm>
          <a:prstGeom prst="rect">
            <a:avLst/>
          </a:prstGeom>
        </p:spPr>
        <p:txBody>
          <a:bodyPr/>
          <a:lstStyle/>
          <a:p>
            <a:br>
              <a:rPr lang="fr-FR" dirty="0"/>
            </a:br>
            <a:endParaRPr lang="fr-FR" dirty="0"/>
          </a:p>
        </p:txBody>
      </p:sp>
      <p:pic>
        <p:nvPicPr>
          <p:cNvPr id="1026" name="Picture 2" descr="C:\Users\Portable Dell\Desktop\conf CAUE\th.jpg"/>
          <p:cNvPicPr>
            <a:picLocks noChangeAspect="1" noChangeArrowheads="1"/>
          </p:cNvPicPr>
          <p:nvPr/>
        </p:nvPicPr>
        <p:blipFill>
          <a:blip r:embed="rId2" cstate="print"/>
          <a:srcRect/>
          <a:stretch>
            <a:fillRect/>
          </a:stretch>
        </p:blipFill>
        <p:spPr bwMode="auto">
          <a:xfrm>
            <a:off x="1915310" y="1131590"/>
            <a:ext cx="5313380" cy="3347429"/>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ortable Dell\Desktop\conf CAUE\maquettes\MAQUETTE\axono générale.tif"/>
          <p:cNvPicPr>
            <a:picLocks noChangeAspect="1" noChangeArrowheads="1"/>
          </p:cNvPicPr>
          <p:nvPr/>
        </p:nvPicPr>
        <p:blipFill>
          <a:blip r:embed="rId2" cstate="print"/>
          <a:srcRect/>
          <a:stretch>
            <a:fillRect/>
          </a:stretch>
        </p:blipFill>
        <p:spPr bwMode="auto">
          <a:xfrm>
            <a:off x="1893446" y="915988"/>
            <a:ext cx="5357107" cy="38163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Z:\14-03 Hoche\6-PUBLICATIONS\doc graphique\Plan pour AMC\PLANS AMC RDC1.jpg"/>
          <p:cNvPicPr>
            <a:picLocks noChangeAspect="1" noChangeArrowheads="1"/>
          </p:cNvPicPr>
          <p:nvPr/>
        </p:nvPicPr>
        <p:blipFill>
          <a:blip r:embed="rId2" cstate="print"/>
          <a:srcRect/>
          <a:stretch>
            <a:fillRect/>
          </a:stretch>
        </p:blipFill>
        <p:spPr bwMode="auto">
          <a:xfrm>
            <a:off x="1835086" y="915988"/>
            <a:ext cx="5473828" cy="386901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ortable Dell\Desktop\conf CAUE\maquettes\MAQUETTE\coupe dans l'axe.tif"/>
          <p:cNvPicPr>
            <a:picLocks noChangeAspect="1" noChangeArrowheads="1"/>
          </p:cNvPicPr>
          <p:nvPr/>
        </p:nvPicPr>
        <p:blipFill>
          <a:blip r:embed="rId2" cstate="print"/>
          <a:srcRect/>
          <a:stretch>
            <a:fillRect/>
          </a:stretch>
        </p:blipFill>
        <p:spPr bwMode="auto">
          <a:xfrm>
            <a:off x="1691680" y="915988"/>
            <a:ext cx="5760640" cy="383013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ortable Dell\Desktop\conf CAUE\images brice Hoche\escalier contre plongé.jpg"/>
          <p:cNvPicPr>
            <a:picLocks noChangeAspect="1" noChangeArrowheads="1"/>
          </p:cNvPicPr>
          <p:nvPr/>
        </p:nvPicPr>
        <p:blipFill>
          <a:blip r:embed="rId2" cstate="print"/>
          <a:srcRect/>
          <a:stretch>
            <a:fillRect/>
          </a:stretch>
        </p:blipFill>
        <p:spPr bwMode="auto">
          <a:xfrm>
            <a:off x="3293843" y="915988"/>
            <a:ext cx="2556313" cy="3825825"/>
          </a:xfrm>
          <a:prstGeom prst="rect">
            <a:avLst/>
          </a:prstGeom>
          <a:noFill/>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271</Words>
  <Application>Microsoft Macintosh PowerPoint</Application>
  <PresentationFormat>Affichage à l'écran (16:9)</PresentationFormat>
  <Paragraphs>15</Paragraphs>
  <Slides>32</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32</vt:i4>
      </vt:variant>
    </vt:vector>
  </HeadingPairs>
  <TitlesOfParts>
    <vt:vector size="35" baseType="lpstr">
      <vt:lpstr>Arial</vt:lpstr>
      <vt:lpstr>Calibri</vt:lpstr>
      <vt:lpstr>Thème Office</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c:creator>
  <cp:lastModifiedBy>sgiangreco@sunmade.fr</cp:lastModifiedBy>
  <cp:revision>48</cp:revision>
  <dcterms:created xsi:type="dcterms:W3CDTF">2016-12-15T14:09:23Z</dcterms:created>
  <dcterms:modified xsi:type="dcterms:W3CDTF">2019-07-01T17:09:38Z</dcterms:modified>
</cp:coreProperties>
</file>