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8" r:id="rId2"/>
    <p:sldId id="278" r:id="rId3"/>
    <p:sldId id="259" r:id="rId4"/>
    <p:sldId id="261" r:id="rId5"/>
    <p:sldId id="260" r:id="rId6"/>
    <p:sldId id="262" r:id="rId7"/>
    <p:sldId id="263" r:id="rId8"/>
    <p:sldId id="265" r:id="rId9"/>
    <p:sldId id="266" r:id="rId10"/>
    <p:sldId id="271" r:id="rId11"/>
    <p:sldId id="272" r:id="rId12"/>
    <p:sldId id="264" r:id="rId13"/>
    <p:sldId id="267" r:id="rId14"/>
    <p:sldId id="268" r:id="rId15"/>
    <p:sldId id="269" r:id="rId16"/>
    <p:sldId id="270" r:id="rId17"/>
    <p:sldId id="273" r:id="rId18"/>
    <p:sldId id="274" r:id="rId19"/>
    <p:sldId id="275" r:id="rId20"/>
    <p:sldId id="276" r:id="rId21"/>
    <p:sldId id="277" r:id="rId22"/>
    <p:sldId id="287" r:id="rId23"/>
    <p:sldId id="285" r:id="rId24"/>
    <p:sldId id="281" r:id="rId25"/>
    <p:sldId id="282" r:id="rId26"/>
    <p:sldId id="286" r:id="rId27"/>
  </p:sldIdLst>
  <p:sldSz cx="9144000" cy="5143500" type="screen16x9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667" userDrawn="1">
          <p15:clr>
            <a:srgbClr val="A4A3A4"/>
          </p15:clr>
        </p15:guide>
        <p15:guide id="4" orient="horz" pos="257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C0D6"/>
    <a:srgbClr val="7351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36"/>
    <p:restoredTop sz="91578" autoAdjust="0"/>
  </p:normalViewPr>
  <p:slideViewPr>
    <p:cSldViewPr snapToGrid="0" snapToObjects="1" showGuides="1">
      <p:cViewPr varScale="1">
        <p:scale>
          <a:sx n="175" d="100"/>
          <a:sy n="175" d="100"/>
        </p:scale>
        <p:origin x="656" y="176"/>
      </p:cViewPr>
      <p:guideLst>
        <p:guide orient="horz" pos="1620"/>
        <p:guide pos="2880"/>
        <p:guide orient="horz" pos="667"/>
        <p:guide orient="horz" pos="257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DEA12-73DD-4747-A562-580E4961BC9A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9A979-4F5E-4B30-84DC-3F3D47F4D0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4225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systèmes de végétalisation extensive constituent un tapis végétal permanent qui s'adapte progressivement à son milieu et fonctionne de façon quasi autonome. 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Ils constituent un écosystème.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D9A979-4F5E-4B30-84DC-3F3D47F4D0F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0828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D9A979-4F5E-4B30-84DC-3F3D47F4D0F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2736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Nouvelle Nomenclature </a:t>
            </a:r>
            <a:r>
              <a:rPr lang="fr-FR" dirty="0" err="1"/>
              <a:t>Qualibat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D9A979-4F5E-4B30-84DC-3F3D47F4D0F8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5006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conquête des toitures et des terrasses pour des usages variés est dans l’air du temps. La végétalisation de ces surfaces y tient une place privilégiée sous la forme de toitures végétalisées ou toitures jardins.</a:t>
            </a:r>
          </a:p>
          <a:p>
            <a:r>
              <a:rPr lang="fr-FR" dirty="0"/>
              <a:t>Depuis quelques années, une forme de végétalisation particulière se développe parallèlement à celle de la toiture végétalisée classique et de la terrasse jardin. Elle est à vocation économique, sociale et de production en </a:t>
            </a:r>
            <a:r>
              <a:rPr lang="fr-FR"/>
              <a:t>circuitcourt</a:t>
            </a:r>
            <a:r>
              <a:rPr lang="fr-FR" dirty="0"/>
              <a:t>, c’est l’Agriculture Urbaine en Toiture (AUT).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D9A979-4F5E-4B30-84DC-3F3D47F4D0F8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1660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Document à demander par mail à : contact@adivet.net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D9A979-4F5E-4B30-84DC-3F3D47F4D0F8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6922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conquête des toitures et des terrasses pour des usages variés est dans l’air du temps. La végétalisation de ces surfaces y tient une place privilégiée sous la forme de toitures végétalisées ou toitures jardins.</a:t>
            </a:r>
          </a:p>
          <a:p>
            <a:r>
              <a:rPr lang="fr-FR" dirty="0"/>
              <a:t>Depuis quelques années, une forme de végétalisation particulière se développe parallèlement à celle de la toiture végétalisée classique et de la terrasse jardin. Elle est à vocation économique, sociale et de production en </a:t>
            </a:r>
            <a:r>
              <a:rPr lang="fr-FR"/>
              <a:t>circuitcourt</a:t>
            </a:r>
            <a:r>
              <a:rPr lang="fr-FR" dirty="0"/>
              <a:t>, c’est l’Agriculture Urbaine en Toiture (AUT).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D9A979-4F5E-4B30-84DC-3F3D47F4D0F8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7797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conquête des toitures et des terrasses pour des usages variés est dans l’air du temps. La végétalisation de ces surfaces y tient une place privilégiée sous la forme de toitures végétalisées ou toitures jardins.</a:t>
            </a:r>
          </a:p>
          <a:p>
            <a:r>
              <a:rPr lang="fr-FR" dirty="0"/>
              <a:t>Depuis quelques années, une forme de végétalisation particulière se développe parallèlement à celle de la toiture végétalisée classique et de la terrasse jardin. Elle est à vocation économique, sociale et de production en </a:t>
            </a:r>
            <a:r>
              <a:rPr lang="fr-FR" dirty="0" err="1"/>
              <a:t>circuitcourt</a:t>
            </a:r>
            <a:r>
              <a:rPr lang="fr-FR" dirty="0"/>
              <a:t>, c’est l’Agriculture Urbaine en Toiture (AUT).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D9A979-4F5E-4B30-84DC-3F3D47F4D0F8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3912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conquête des toitures et des terrasses pour des usages variés est dans l’air du temps. La végétalisation de ces surfaces y tient une place privilégiée sous la forme de toitures végétalisées ou toitures jardins.</a:t>
            </a:r>
          </a:p>
          <a:p>
            <a:r>
              <a:rPr lang="fr-FR" dirty="0"/>
              <a:t>Depuis quelques années, une forme de végétalisation particulière se développe parallèlement à celle de la toiture végétalisée classique et de la terrasse jardin. Elle est à vocation économique, sociale et de production en </a:t>
            </a:r>
            <a:r>
              <a:rPr lang="fr-FR" dirty="0" err="1"/>
              <a:t>circuitcourt</a:t>
            </a:r>
            <a:r>
              <a:rPr lang="fr-FR" dirty="0"/>
              <a:t>, c’est l’Agriculture Urbaine en Toiture (AUT).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D9A979-4F5E-4B30-84DC-3F3D47F4D0F8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064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CF752021-940D-9D4D-B437-57C93845FB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567" b="33612"/>
          <a:stretch/>
        </p:blipFill>
        <p:spPr>
          <a:xfrm>
            <a:off x="7069940" y="38322"/>
            <a:ext cx="1951077" cy="77693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E27C664-B62D-CF46-BD7C-E95B5AAB571A}"/>
              </a:ext>
            </a:extLst>
          </p:cNvPr>
          <p:cNvSpPr txBox="1"/>
          <p:nvPr userDrawn="1"/>
        </p:nvSpPr>
        <p:spPr>
          <a:xfrm>
            <a:off x="78332" y="152800"/>
            <a:ext cx="7785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000" b="1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RETOUR D’EXPÉRIENCE</a:t>
            </a:r>
          </a:p>
          <a:p>
            <a:pPr algn="l"/>
            <a:r>
              <a:rPr lang="fr-FR" sz="2000" b="1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TOITURE VÉGÉTALISÉE RÉUSSIE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3764E1D-1E00-EC4C-B6D6-AEB896511739}"/>
              </a:ext>
            </a:extLst>
          </p:cNvPr>
          <p:cNvCxnSpPr>
            <a:cxnSpLocks/>
          </p:cNvCxnSpPr>
          <p:nvPr userDrawn="1"/>
        </p:nvCxnSpPr>
        <p:spPr>
          <a:xfrm>
            <a:off x="157317" y="867809"/>
            <a:ext cx="8629331" cy="0"/>
          </a:xfrm>
          <a:prstGeom prst="line">
            <a:avLst/>
          </a:prstGeom>
          <a:ln>
            <a:solidFill>
              <a:srgbClr val="7351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31D52EC3-8449-5646-8BA1-4424B68A2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21" t="92042" r="1474"/>
          <a:stretch/>
        </p:blipFill>
        <p:spPr>
          <a:xfrm>
            <a:off x="-1" y="4774168"/>
            <a:ext cx="9144002" cy="41788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306F290-1E69-EA46-B961-0A7C5300EE1A}"/>
              </a:ext>
            </a:extLst>
          </p:cNvPr>
          <p:cNvSpPr txBox="1"/>
          <p:nvPr userDrawn="1"/>
        </p:nvSpPr>
        <p:spPr>
          <a:xfrm>
            <a:off x="167149" y="4813922"/>
            <a:ext cx="2674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</a:rPr>
              <a:t>#</a:t>
            </a:r>
            <a:r>
              <a:rPr lang="fr-FR" sz="1800" b="1" dirty="0" err="1">
                <a:solidFill>
                  <a:schemeClr val="bg1"/>
                </a:solidFill>
              </a:rPr>
              <a:t>batifrais</a:t>
            </a:r>
            <a:endParaRPr lang="fr-FR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78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52E2-BA6D-4E46-BC63-C31334394CA9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8444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52E2-BA6D-4E46-BC63-C31334394CA9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3915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52E2-BA6D-4E46-BC63-C31334394CA9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1271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52E2-BA6D-4E46-BC63-C31334394CA9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8815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52E2-BA6D-4E46-BC63-C31334394CA9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5614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52E2-BA6D-4E46-BC63-C31334394CA9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1027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52E2-BA6D-4E46-BC63-C31334394CA9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735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52E2-BA6D-4E46-BC63-C31334394CA9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7305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52E2-BA6D-4E46-BC63-C31334394CA9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6563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52E2-BA6D-4E46-BC63-C31334394CA9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314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252E2-BA6D-4E46-BC63-C31334394CA9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1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6FC698C-5E52-A441-ABCE-446185DCB8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" r="1474"/>
          <a:stretch/>
        </p:blipFill>
        <p:spPr>
          <a:xfrm>
            <a:off x="-1" y="-58873"/>
            <a:ext cx="9144002" cy="525092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C570DD2-A27C-D74C-96D7-BCB916DC3AB0}"/>
              </a:ext>
            </a:extLst>
          </p:cNvPr>
          <p:cNvSpPr txBox="1"/>
          <p:nvPr/>
        </p:nvSpPr>
        <p:spPr>
          <a:xfrm>
            <a:off x="167149" y="4813922"/>
            <a:ext cx="2674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</a:rPr>
              <a:t>#</a:t>
            </a:r>
            <a:r>
              <a:rPr lang="fr-FR" sz="1800" b="1" dirty="0" err="1">
                <a:solidFill>
                  <a:schemeClr val="bg1"/>
                </a:solidFill>
              </a:rPr>
              <a:t>batifrais</a:t>
            </a:r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B884E31-2406-6642-B9E6-C75E886A1260}"/>
              </a:ext>
            </a:extLst>
          </p:cNvPr>
          <p:cNvSpPr txBox="1"/>
          <p:nvPr/>
        </p:nvSpPr>
        <p:spPr>
          <a:xfrm>
            <a:off x="1" y="133359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ATELIER 1</a:t>
            </a:r>
          </a:p>
          <a:p>
            <a:pPr algn="ctr"/>
            <a:r>
              <a:rPr lang="fr-FR" sz="1800" b="1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VÉGÉTAL ET LE BÂTIMENT</a:t>
            </a:r>
          </a:p>
          <a:p>
            <a:pPr algn="ctr"/>
            <a:endParaRPr lang="fr-FR" sz="1800" b="1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800" b="1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800" b="1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RETOUR D’EXPÉRIENCE – TOITURE VÉGÉTALISÉE RÉUSSIE</a:t>
            </a:r>
          </a:p>
          <a:p>
            <a:pPr algn="ctr"/>
            <a:endParaRPr lang="fr-FR" sz="1800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800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800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800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Florent </a:t>
            </a:r>
            <a:r>
              <a:rPr lang="fr-FR" sz="1800" b="1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GUILABERT</a:t>
            </a:r>
          </a:p>
          <a:p>
            <a:pPr algn="ctr"/>
            <a:r>
              <a:rPr lang="fr-FR" sz="1800" b="1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CSRE &amp; ADIVET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2EE00EB-10B2-0C46-A001-8A17A2ABF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454" y="3734154"/>
            <a:ext cx="1561069" cy="57112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92ADE3-DD20-8944-9F9E-B5E8A158AC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486" y="3642521"/>
            <a:ext cx="981363" cy="70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94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BB884E31-2406-6642-B9E6-C75E886A1260}"/>
              </a:ext>
            </a:extLst>
          </p:cNvPr>
          <p:cNvSpPr txBox="1"/>
          <p:nvPr/>
        </p:nvSpPr>
        <p:spPr>
          <a:xfrm>
            <a:off x="463769" y="892701"/>
            <a:ext cx="8207253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6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Retour en arrière …</a:t>
            </a:r>
            <a:endParaRPr lang="fr-FR" sz="1600" i="1" dirty="0">
              <a:solidFill>
                <a:srgbClr val="735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2622" y="1380247"/>
            <a:ext cx="3998400" cy="29988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70" y="1380247"/>
            <a:ext cx="3999650" cy="29988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B884E31-2406-6642-B9E6-C75E886A1260}"/>
              </a:ext>
            </a:extLst>
          </p:cNvPr>
          <p:cNvSpPr txBox="1"/>
          <p:nvPr/>
        </p:nvSpPr>
        <p:spPr>
          <a:xfrm>
            <a:off x="463769" y="4379047"/>
            <a:ext cx="8207253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600" i="1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Novembre 2012</a:t>
            </a:r>
          </a:p>
        </p:txBody>
      </p:sp>
    </p:spTree>
    <p:extLst>
      <p:ext uri="{BB962C8B-B14F-4D97-AF65-F5344CB8AC3E}">
        <p14:creationId xmlns:p14="http://schemas.microsoft.com/office/powerpoint/2010/main" val="71297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B884E31-2406-6642-B9E6-C75E886A1260}"/>
              </a:ext>
            </a:extLst>
          </p:cNvPr>
          <p:cNvSpPr txBox="1"/>
          <p:nvPr/>
        </p:nvSpPr>
        <p:spPr>
          <a:xfrm>
            <a:off x="0" y="4179288"/>
            <a:ext cx="9144000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6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Végétalisation par rouleaux </a:t>
            </a:r>
            <a:r>
              <a:rPr lang="fr-FR" sz="1600" dirty="0" err="1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précultivés</a:t>
            </a:r>
            <a:r>
              <a:rPr lang="fr-FR" sz="16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sédum + plantes intégrées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7418" y="1107938"/>
            <a:ext cx="3998400" cy="29988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062" y="1107938"/>
            <a:ext cx="3998400" cy="29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31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92" y="977374"/>
            <a:ext cx="8789015" cy="3581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9946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38" y="1032164"/>
            <a:ext cx="8822115" cy="334858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2751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3" y="1058863"/>
            <a:ext cx="8786813" cy="341349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8763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162" y="1038011"/>
            <a:ext cx="3998400" cy="29988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4381" y="1038011"/>
            <a:ext cx="3998400" cy="29988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B884E31-2406-6642-B9E6-C75E886A1260}"/>
              </a:ext>
            </a:extLst>
          </p:cNvPr>
          <p:cNvSpPr txBox="1"/>
          <p:nvPr/>
        </p:nvSpPr>
        <p:spPr>
          <a:xfrm>
            <a:off x="386162" y="4203466"/>
            <a:ext cx="8186619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600" i="1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Printemps 2013</a:t>
            </a:r>
            <a:endParaRPr lang="fr-FR" sz="1800" b="1" i="1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304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BB884E31-2406-6642-B9E6-C75E886A1260}"/>
              </a:ext>
            </a:extLst>
          </p:cNvPr>
          <p:cNvSpPr txBox="1"/>
          <p:nvPr/>
        </p:nvSpPr>
        <p:spPr>
          <a:xfrm>
            <a:off x="484403" y="4203065"/>
            <a:ext cx="8186619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600" i="1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Été 2013                  Les raisons ?                    Été 2016</a:t>
            </a:r>
            <a:endParaRPr lang="fr-FR" sz="1800" b="1" i="1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510" y="1038011"/>
            <a:ext cx="3998400" cy="29988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5293" y="1038011"/>
            <a:ext cx="3998400" cy="29988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0171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B884E31-2406-6642-B9E6-C75E886A1260}"/>
              </a:ext>
            </a:extLst>
          </p:cNvPr>
          <p:cNvSpPr txBox="1"/>
          <p:nvPr/>
        </p:nvSpPr>
        <p:spPr>
          <a:xfrm>
            <a:off x="58881" y="4179161"/>
            <a:ext cx="9026237" cy="58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Depuis avril 2002, la profession s’est dotée de règles professionnelles (Édition N° 3 en mai 2018)</a:t>
            </a:r>
          </a:p>
          <a:p>
            <a:pPr algn="ctr">
              <a:lnSpc>
                <a:spcPct val="120000"/>
              </a:lnSpc>
            </a:pPr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septembre 2010, sortie d’une notice d’utilisation à l’attention du Maître d’Ouvrage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597" y="971018"/>
            <a:ext cx="2202811" cy="31136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8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444" y="971018"/>
            <a:ext cx="2207594" cy="311362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39029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B884E31-2406-6642-B9E6-C75E886A1260}"/>
              </a:ext>
            </a:extLst>
          </p:cNvPr>
          <p:cNvSpPr txBox="1"/>
          <p:nvPr/>
        </p:nvSpPr>
        <p:spPr>
          <a:xfrm>
            <a:off x="157317" y="1340643"/>
            <a:ext cx="887053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principales règles n’ont pas été respectées</a:t>
            </a:r>
          </a:p>
          <a:p>
            <a:pPr algn="just"/>
            <a:endParaRPr lang="fr-FR" sz="1400" dirty="0">
              <a:solidFill>
                <a:srgbClr val="735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FR" sz="1400" dirty="0">
              <a:solidFill>
                <a:srgbClr val="735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système d’irrigation a été rapidement coupé (dès l’été 2013)</a:t>
            </a:r>
          </a:p>
          <a:p>
            <a:pPr algn="just"/>
            <a:endParaRPr lang="fr-FR" sz="1400" dirty="0">
              <a:solidFill>
                <a:srgbClr val="735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Mairie n’a pas souhaité passer de contrat d’entretien (étanchéité et végétalisation) avec l’entreprise et n’a pas réalisé celui-ci avec le personnel communal.</a:t>
            </a:r>
          </a:p>
          <a:p>
            <a:pPr algn="just"/>
            <a:endParaRPr lang="fr-FR" sz="1400" dirty="0">
              <a:solidFill>
                <a:srgbClr val="735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plus, il n’y a pas de pression populaire auprès de la Mairie. </a:t>
            </a:r>
          </a:p>
          <a:p>
            <a:pPr algn="just"/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effet, la toiture de la crèche n’est visible qu’à partir de logements occupés uniquement par des locataires. Désintérêts ? </a:t>
            </a:r>
          </a:p>
        </p:txBody>
      </p:sp>
    </p:spTree>
    <p:extLst>
      <p:ext uri="{BB962C8B-B14F-4D97-AF65-F5344CB8AC3E}">
        <p14:creationId xmlns:p14="http://schemas.microsoft.com/office/powerpoint/2010/main" val="214355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B884E31-2406-6642-B9E6-C75E886A1260}"/>
              </a:ext>
            </a:extLst>
          </p:cNvPr>
          <p:cNvSpPr txBox="1"/>
          <p:nvPr/>
        </p:nvSpPr>
        <p:spPr>
          <a:xfrm>
            <a:off x="166254" y="1153146"/>
            <a:ext cx="881149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1400" b="1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réussite d’une végétalisation d’une toiture</a:t>
            </a:r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tient avant tout à :</a:t>
            </a:r>
          </a:p>
          <a:p>
            <a:pPr>
              <a:lnSpc>
                <a:spcPct val="120000"/>
              </a:lnSpc>
            </a:pPr>
            <a:endParaRPr lang="fr-FR" sz="1400" dirty="0">
              <a:solidFill>
                <a:srgbClr val="735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Clr>
                <a:srgbClr val="5FC0D6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volonté profonde du Maître d’Ouvrage</a:t>
            </a:r>
          </a:p>
          <a:p>
            <a:pPr marL="285750" indent="-285750">
              <a:lnSpc>
                <a:spcPct val="120000"/>
              </a:lnSpc>
              <a:buClr>
                <a:srgbClr val="5FC0D6"/>
              </a:buClr>
              <a:buFont typeface="Arial" panose="020B0604020202020204" pitchFamily="34" charset="0"/>
              <a:buChar char="•"/>
            </a:pPr>
            <a:endParaRPr lang="fr-FR" sz="1400" dirty="0">
              <a:solidFill>
                <a:srgbClr val="735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Clr>
                <a:srgbClr val="5FC0D6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étude préalable le plus en amont possible dans la conception du projet</a:t>
            </a:r>
          </a:p>
          <a:p>
            <a:pPr marL="285750" indent="-285750">
              <a:lnSpc>
                <a:spcPct val="120000"/>
              </a:lnSpc>
              <a:buClr>
                <a:srgbClr val="5FC0D6"/>
              </a:buClr>
              <a:buFont typeface="Arial" panose="020B0604020202020204" pitchFamily="34" charset="0"/>
              <a:buChar char="•"/>
            </a:pPr>
            <a:endParaRPr lang="fr-FR" sz="1400" dirty="0">
              <a:solidFill>
                <a:srgbClr val="735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Clr>
                <a:srgbClr val="5FC0D6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respect absolu des règles professionnelles (application, irrigation, entretien)</a:t>
            </a:r>
          </a:p>
          <a:p>
            <a:pPr marL="285750" indent="-285750">
              <a:lnSpc>
                <a:spcPct val="120000"/>
              </a:lnSpc>
              <a:buClr>
                <a:srgbClr val="5FC0D6"/>
              </a:buClr>
              <a:buFont typeface="Arial" panose="020B0604020202020204" pitchFamily="34" charset="0"/>
              <a:buChar char="•"/>
            </a:pPr>
            <a:endParaRPr lang="fr-FR" sz="1400" dirty="0">
              <a:solidFill>
                <a:srgbClr val="735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Clr>
                <a:srgbClr val="5FC0D6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travaux réalisés sous la responsabilité d’une entreprise d’étanchéité qualifiée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endParaRPr lang="fr-FR" sz="1400" dirty="0">
              <a:solidFill>
                <a:srgbClr val="735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600" b="1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Depuis 2014 : 329 </a:t>
            </a:r>
            <a:r>
              <a:rPr lang="fr-FR" sz="1600" b="1" dirty="0" err="1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toitures-terrasses</a:t>
            </a:r>
            <a:r>
              <a:rPr lang="fr-FR" sz="1600" b="1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spécialisées</a:t>
            </a:r>
          </a:p>
          <a:p>
            <a:pPr algn="ctr"/>
            <a:r>
              <a:rPr lang="fr-FR" sz="1600" b="1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3 292 </a:t>
            </a:r>
            <a:r>
              <a:rPr lang="fr-FR" sz="1600" b="1" dirty="0" err="1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toitures-terrasses</a:t>
            </a:r>
            <a:r>
              <a:rPr lang="fr-FR" sz="1600" b="1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spécialisées végétalisées (technicité confirmée)</a:t>
            </a:r>
          </a:p>
        </p:txBody>
      </p:sp>
    </p:spTree>
    <p:extLst>
      <p:ext uri="{BB962C8B-B14F-4D97-AF65-F5344CB8AC3E}">
        <p14:creationId xmlns:p14="http://schemas.microsoft.com/office/powerpoint/2010/main" val="2334917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B884E31-2406-6642-B9E6-C75E886A1260}"/>
              </a:ext>
            </a:extLst>
          </p:cNvPr>
          <p:cNvSpPr txBox="1"/>
          <p:nvPr/>
        </p:nvSpPr>
        <p:spPr>
          <a:xfrm>
            <a:off x="167149" y="1557216"/>
            <a:ext cx="8825711" cy="3170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fr-FR" sz="1400" b="1" i="1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Toiture Terrasse Jardin (Végétalisation Intensive) - NF DTU 43.1 et 43.11</a:t>
            </a:r>
          </a:p>
          <a:p>
            <a:pPr algn="just">
              <a:lnSpc>
                <a:spcPct val="120000"/>
              </a:lnSpc>
            </a:pPr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Fortes épaisseurs de substrat ou terre végétale (&gt; 30 cm), fortes charges, entretien comparable à celui d’un espace vert ou d’un jardin classique. Elles peuvent être accessibles aux piétons.</a:t>
            </a:r>
          </a:p>
          <a:p>
            <a:pPr algn="just">
              <a:lnSpc>
                <a:spcPct val="120000"/>
              </a:lnSpc>
            </a:pPr>
            <a:r>
              <a:rPr lang="fr-FR" sz="1400" b="1" i="1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Végétalisation Semi-Intensive - RP 2018</a:t>
            </a:r>
          </a:p>
          <a:p>
            <a:pPr algn="just">
              <a:lnSpc>
                <a:spcPct val="120000"/>
              </a:lnSpc>
            </a:pPr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Système de végétalisation spécifique comprenant un complexe de culture d’épaisseur moyenne (de 12 à 30 cm), entretien après installation de la végétation modéré, arrosage régulier généralement nécessaire. Pentes maximales de 5 %. Toitures inaccessibles.</a:t>
            </a:r>
          </a:p>
          <a:p>
            <a:pPr algn="just">
              <a:lnSpc>
                <a:spcPct val="120000"/>
              </a:lnSpc>
            </a:pPr>
            <a:r>
              <a:rPr lang="fr-FR" sz="1400" b="1" i="1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Végétalisation Extensive - RP 2018</a:t>
            </a:r>
          </a:p>
          <a:p>
            <a:pPr algn="just">
              <a:lnSpc>
                <a:spcPct val="120000"/>
              </a:lnSpc>
            </a:pPr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Système de végétalisation léger comprenant un complexe de culture de faible épaisseur (de 4 à 12 cm), entretien après installation de la végétation très faible à faible, apport d’eau en fonction des contraintes climatiques et de la période (parachèvement, confortement, entretien courant). Pentes jusqu’à 20 %. Toitures inaccessibles.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CED77E0-E622-624A-9CFF-F6B4311B42FB}"/>
              </a:ext>
            </a:extLst>
          </p:cNvPr>
          <p:cNvSpPr txBox="1"/>
          <p:nvPr/>
        </p:nvSpPr>
        <p:spPr>
          <a:xfrm>
            <a:off x="167149" y="1218662"/>
            <a:ext cx="5772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DE TOITURES TERRASSES VÉGÉTALISÉES</a:t>
            </a:r>
          </a:p>
        </p:txBody>
      </p:sp>
    </p:spTree>
    <p:extLst>
      <p:ext uri="{BB962C8B-B14F-4D97-AF65-F5344CB8AC3E}">
        <p14:creationId xmlns:p14="http://schemas.microsoft.com/office/powerpoint/2010/main" val="1352675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B884E31-2406-6642-B9E6-C75E886A1260}"/>
              </a:ext>
            </a:extLst>
          </p:cNvPr>
          <p:cNvSpPr txBox="1"/>
          <p:nvPr/>
        </p:nvSpPr>
        <p:spPr>
          <a:xfrm>
            <a:off x="4762" y="827489"/>
            <a:ext cx="914400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6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Ouverture sur l’avenir : Agriculture Urbaine en Toiture </a:t>
            </a:r>
          </a:p>
          <a:p>
            <a:pPr algn="ctr">
              <a:lnSpc>
                <a:spcPct val="120000"/>
              </a:lnSpc>
            </a:pPr>
            <a:r>
              <a:rPr lang="fr-FR" sz="1600" b="1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Nouvel espace « utile »</a:t>
            </a:r>
            <a:endParaRPr lang="fr-FR" sz="1800" b="1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50" y="1649983"/>
            <a:ext cx="4076700" cy="277494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4381" y="1649983"/>
            <a:ext cx="4076700" cy="277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77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B884E31-2406-6642-B9E6-C75E886A1260}"/>
              </a:ext>
            </a:extLst>
          </p:cNvPr>
          <p:cNvSpPr txBox="1"/>
          <p:nvPr/>
        </p:nvSpPr>
        <p:spPr>
          <a:xfrm>
            <a:off x="2930236" y="1568904"/>
            <a:ext cx="6100762" cy="155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16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Mais, là aussi, travaux encadrés par des recommandations techniques éditées en novembre 2018 par l’Association des toitures et façades végétales : l’ADIVET.</a:t>
            </a:r>
          </a:p>
          <a:p>
            <a:pPr>
              <a:lnSpc>
                <a:spcPct val="120000"/>
              </a:lnSpc>
            </a:pPr>
            <a:endParaRPr lang="fr-FR" sz="1600" dirty="0">
              <a:solidFill>
                <a:srgbClr val="735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600" b="1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 téléchargeable sur www.adivet.net</a:t>
            </a:r>
            <a:endParaRPr lang="fr-FR" sz="1800" b="1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417" y="1013476"/>
            <a:ext cx="2554274" cy="360879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6316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6FC698C-5E52-A441-ABCE-446185DCB8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" r="1474"/>
          <a:stretch/>
        </p:blipFill>
        <p:spPr>
          <a:xfrm>
            <a:off x="-1" y="-58873"/>
            <a:ext cx="9144002" cy="525092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C570DD2-A27C-D74C-96D7-BCB916DC3AB0}"/>
              </a:ext>
            </a:extLst>
          </p:cNvPr>
          <p:cNvSpPr txBox="1"/>
          <p:nvPr/>
        </p:nvSpPr>
        <p:spPr>
          <a:xfrm>
            <a:off x="167149" y="4813922"/>
            <a:ext cx="2674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</a:rPr>
              <a:t>#</a:t>
            </a:r>
            <a:r>
              <a:rPr lang="fr-FR" sz="1800" b="1" dirty="0" err="1">
                <a:solidFill>
                  <a:schemeClr val="bg1"/>
                </a:solidFill>
              </a:rPr>
              <a:t>batifrais</a:t>
            </a:r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B884E31-2406-6642-B9E6-C75E886A1260}"/>
              </a:ext>
            </a:extLst>
          </p:cNvPr>
          <p:cNvSpPr txBox="1"/>
          <p:nvPr/>
        </p:nvSpPr>
        <p:spPr>
          <a:xfrm>
            <a:off x="1" y="133359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ATELIER 1</a:t>
            </a:r>
          </a:p>
          <a:p>
            <a:pPr algn="ctr"/>
            <a:r>
              <a:rPr lang="fr-FR" sz="1800" b="1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VÉGÉTAL ET LE BÂTIMENT</a:t>
            </a:r>
          </a:p>
          <a:p>
            <a:pPr algn="ctr"/>
            <a:endParaRPr lang="fr-FR" sz="1800" b="1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800" b="1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800" b="1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RETOUR D’EXPÉRIENCE – TOITURE VÉGÉTALISÉE RÉUSSIE</a:t>
            </a:r>
          </a:p>
          <a:p>
            <a:pPr algn="ctr"/>
            <a:endParaRPr lang="fr-FR" sz="1800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800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800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800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Florent </a:t>
            </a:r>
            <a:r>
              <a:rPr lang="fr-FR" sz="1800" b="1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GUILABERT</a:t>
            </a:r>
          </a:p>
          <a:p>
            <a:pPr algn="ctr"/>
            <a:r>
              <a:rPr lang="fr-FR" sz="1800" b="1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CSRE &amp; ADIVET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2EE00EB-10B2-0C46-A001-8A17A2ABF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454" y="3734154"/>
            <a:ext cx="1561069" cy="57112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92ADE3-DD20-8944-9F9E-B5E8A158AC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486" y="3642521"/>
            <a:ext cx="981363" cy="70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86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18BCBD9-17BC-4634-AA8E-2AA5A6451C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210" y="1420720"/>
            <a:ext cx="4265438" cy="319907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20FCFC1-6000-4DAD-9195-B016B255D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771" y="2786688"/>
            <a:ext cx="2286000" cy="8477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A6C3791-A096-C241-9A72-DA133C0254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567" b="33612"/>
          <a:stretch/>
        </p:blipFill>
        <p:spPr>
          <a:xfrm>
            <a:off x="7069940" y="38322"/>
            <a:ext cx="1951077" cy="77693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5049373-8A97-F642-B495-4FEFBFAFF2AE}"/>
              </a:ext>
            </a:extLst>
          </p:cNvPr>
          <p:cNvSpPr txBox="1"/>
          <p:nvPr/>
        </p:nvSpPr>
        <p:spPr>
          <a:xfrm>
            <a:off x="78332" y="152800"/>
            <a:ext cx="7785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000" b="1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RETOUR D’EXPÉRIENCE</a:t>
            </a:r>
          </a:p>
          <a:p>
            <a:pPr algn="l"/>
            <a:r>
              <a:rPr lang="fr-FR" sz="2000" b="1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TOITURE VÉGÉTALISÉE RÉUSSIE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EECE51C-DBD8-8F4B-820C-A2408FAB314D}"/>
              </a:ext>
            </a:extLst>
          </p:cNvPr>
          <p:cNvCxnSpPr>
            <a:cxnSpLocks/>
          </p:cNvCxnSpPr>
          <p:nvPr/>
        </p:nvCxnSpPr>
        <p:spPr>
          <a:xfrm>
            <a:off x="157317" y="867809"/>
            <a:ext cx="8629331" cy="0"/>
          </a:xfrm>
          <a:prstGeom prst="line">
            <a:avLst/>
          </a:prstGeom>
          <a:ln>
            <a:solidFill>
              <a:srgbClr val="7351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BB0EF884-BA03-5446-8E78-F90A3EB4ED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1" t="92042" r="1474"/>
          <a:stretch/>
        </p:blipFill>
        <p:spPr>
          <a:xfrm>
            <a:off x="-1" y="4774168"/>
            <a:ext cx="9144002" cy="41788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79A657C-91CE-5641-B41D-03B38F25F7A8}"/>
              </a:ext>
            </a:extLst>
          </p:cNvPr>
          <p:cNvSpPr txBox="1"/>
          <p:nvPr/>
        </p:nvSpPr>
        <p:spPr>
          <a:xfrm>
            <a:off x="167149" y="4813922"/>
            <a:ext cx="2674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</a:rPr>
              <a:t>#</a:t>
            </a:r>
            <a:r>
              <a:rPr lang="fr-FR" sz="1800" b="1" dirty="0" err="1">
                <a:solidFill>
                  <a:schemeClr val="bg1"/>
                </a:solidFill>
              </a:rPr>
              <a:t>batifrais</a:t>
            </a:r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247AB77-8804-B749-85A5-B60DF365372A}"/>
              </a:ext>
            </a:extLst>
          </p:cNvPr>
          <p:cNvSpPr txBox="1"/>
          <p:nvPr/>
        </p:nvSpPr>
        <p:spPr>
          <a:xfrm>
            <a:off x="167149" y="1218662"/>
            <a:ext cx="5772672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1600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TOITURE DU LYCÉE DE LA MONTAGNE VALDEBLORE</a:t>
            </a:r>
            <a:endParaRPr lang="fr-FR" sz="1800" b="1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843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7BBA3EA-A57F-4CB8-A65F-3F9E8616B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582" y="1541489"/>
            <a:ext cx="5076836" cy="312319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5344D46-C6A6-2042-87C2-F0684414053A}"/>
              </a:ext>
            </a:extLst>
          </p:cNvPr>
          <p:cNvSpPr txBox="1"/>
          <p:nvPr/>
        </p:nvSpPr>
        <p:spPr>
          <a:xfrm>
            <a:off x="167149" y="1218662"/>
            <a:ext cx="5772672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1600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TOITURE DU LYCÉE HENRI MATISSE À VENCE</a:t>
            </a:r>
            <a:endParaRPr lang="fr-FR" sz="1800" b="1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514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E3BD43B-AEA4-46E8-8A68-565999430D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677" y="1507202"/>
            <a:ext cx="3994323" cy="299574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03C53E2-8208-4465-9AAF-5C8536CFD6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018" y="1507202"/>
            <a:ext cx="3994324" cy="299574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E33E8B1-3D96-B043-A578-CA4F1E937296}"/>
              </a:ext>
            </a:extLst>
          </p:cNvPr>
          <p:cNvSpPr txBox="1"/>
          <p:nvPr/>
        </p:nvSpPr>
        <p:spPr>
          <a:xfrm>
            <a:off x="167149" y="1218662"/>
            <a:ext cx="5772672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1600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TOITURE DU LYCÉE HENRI MATISSE À VENCE</a:t>
            </a:r>
            <a:endParaRPr lang="fr-FR" sz="1800" b="1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699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E33E8B1-3D96-B043-A578-CA4F1E937296}"/>
              </a:ext>
            </a:extLst>
          </p:cNvPr>
          <p:cNvSpPr txBox="1"/>
          <p:nvPr/>
        </p:nvSpPr>
        <p:spPr>
          <a:xfrm>
            <a:off x="167149" y="1218662"/>
            <a:ext cx="5772672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1600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TOITURE DU LYCÉE HENRI MATISSE À VENCE</a:t>
            </a:r>
            <a:endParaRPr lang="fr-FR" sz="1800" b="1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14F2C0B-9E82-D643-A277-B4440E43C3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52" y="1579274"/>
            <a:ext cx="4153648" cy="31152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6D85A7-DBF7-F344-B863-B9C25FD71D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348" y="1802271"/>
            <a:ext cx="3558988" cy="266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53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B884E31-2406-6642-B9E6-C75E886A1260}"/>
              </a:ext>
            </a:extLst>
          </p:cNvPr>
          <p:cNvSpPr txBox="1"/>
          <p:nvPr/>
        </p:nvSpPr>
        <p:spPr>
          <a:xfrm>
            <a:off x="167149" y="1648535"/>
            <a:ext cx="875769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Année de construction 2012 – Livraison janvier 2013</a:t>
            </a:r>
          </a:p>
          <a:p>
            <a:pPr algn="just">
              <a:lnSpc>
                <a:spcPct val="120000"/>
              </a:lnSpc>
            </a:pPr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Toiture Terrasse Végétalisée Extensive = 466 m² - Toiture Terrasse Technique = 36 m²</a:t>
            </a:r>
          </a:p>
          <a:p>
            <a:pPr algn="just">
              <a:lnSpc>
                <a:spcPct val="120000"/>
              </a:lnSpc>
            </a:pPr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Bâtiment avec démarche BDM : Niveau Argent en phase conception - réalisation - usage</a:t>
            </a:r>
          </a:p>
          <a:p>
            <a:pPr algn="just">
              <a:lnSpc>
                <a:spcPct val="120000"/>
              </a:lnSpc>
            </a:pPr>
            <a:endParaRPr lang="fr-FR" sz="1400" dirty="0">
              <a:solidFill>
                <a:srgbClr val="735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Démarche innovante : </a:t>
            </a:r>
          </a:p>
          <a:p>
            <a:pPr algn="just">
              <a:lnSpc>
                <a:spcPct val="120000"/>
              </a:lnSpc>
            </a:pPr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mairie a mis à disposition son toit afin de mettre en situation plusieurs types de sedums.</a:t>
            </a:r>
          </a:p>
          <a:p>
            <a:pPr algn="just">
              <a:lnSpc>
                <a:spcPct val="120000"/>
              </a:lnSpc>
            </a:pPr>
            <a:endParaRPr lang="fr-FR" sz="1400" dirty="0">
              <a:solidFill>
                <a:srgbClr val="735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Technique d’arrosage par </a:t>
            </a:r>
            <a:r>
              <a:rPr lang="fr-FR" sz="1400" dirty="0" err="1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</a:t>
            </a:r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-irrigation installé sous le substrat (60 % d’économie d’eau)</a:t>
            </a:r>
          </a:p>
          <a:p>
            <a:pPr algn="just">
              <a:lnSpc>
                <a:spcPct val="120000"/>
              </a:lnSpc>
            </a:pPr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(réduction évaporation, déports de vent, adventice plus stockage d’eau dans la natte (4</a:t>
            </a:r>
            <a:r>
              <a:rPr lang="fr-FR" sz="1400" dirty="0">
                <a:solidFill>
                  <a:srgbClr val="73513E"/>
                </a:solidFill>
                <a:latin typeface="Brush Script MT" panose="03060802040406070304" pitchFamily="66" charset="0"/>
                <a:cs typeface="Arial" panose="020B0604020202020204" pitchFamily="34" charset="0"/>
              </a:rPr>
              <a:t>l</a:t>
            </a:r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/m²), répartition homogène et donc croissance homogène)</a:t>
            </a:r>
            <a:endParaRPr lang="fr-FR" sz="1800" b="1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800" b="1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9833AA1-948C-A64C-8E10-7DAC05EB29AD}"/>
              </a:ext>
            </a:extLst>
          </p:cNvPr>
          <p:cNvSpPr txBox="1"/>
          <p:nvPr/>
        </p:nvSpPr>
        <p:spPr>
          <a:xfrm>
            <a:off x="167149" y="1218662"/>
            <a:ext cx="5772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: CRÈCHE MUNICIPALE, BOUCHES-DU-RHÔNE</a:t>
            </a:r>
          </a:p>
        </p:txBody>
      </p:sp>
    </p:spTree>
    <p:extLst>
      <p:ext uri="{BB962C8B-B14F-4D97-AF65-F5344CB8AC3E}">
        <p14:creationId xmlns:p14="http://schemas.microsoft.com/office/powerpoint/2010/main" val="2439588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402C26F-BEA9-1E44-9640-8D86E503B0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567" b="33612"/>
          <a:stretch/>
        </p:blipFill>
        <p:spPr>
          <a:xfrm>
            <a:off x="7588455" y="68826"/>
            <a:ext cx="1555545" cy="61943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04" y="1032864"/>
            <a:ext cx="8274592" cy="35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20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B884E31-2406-6642-B9E6-C75E886A1260}"/>
              </a:ext>
            </a:extLst>
          </p:cNvPr>
          <p:cNvSpPr txBox="1"/>
          <p:nvPr/>
        </p:nvSpPr>
        <p:spPr>
          <a:xfrm>
            <a:off x="507597" y="4237080"/>
            <a:ext cx="8126013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600" i="1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Été 2016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781" y="1073953"/>
            <a:ext cx="3995829" cy="299687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597" y="1073953"/>
            <a:ext cx="3995829" cy="299687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2147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691" y="1079643"/>
            <a:ext cx="3998399" cy="29988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065" y="1079691"/>
            <a:ext cx="3998400" cy="29988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DE03A0B-8B66-0040-8959-2B3729563B45}"/>
              </a:ext>
            </a:extLst>
          </p:cNvPr>
          <p:cNvSpPr txBox="1"/>
          <p:nvPr/>
        </p:nvSpPr>
        <p:spPr>
          <a:xfrm>
            <a:off x="507597" y="4237080"/>
            <a:ext cx="8126013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600" i="1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Hiver 2013 - 2014</a:t>
            </a:r>
          </a:p>
        </p:txBody>
      </p:sp>
    </p:spTree>
    <p:extLst>
      <p:ext uri="{BB962C8B-B14F-4D97-AF65-F5344CB8AC3E}">
        <p14:creationId xmlns:p14="http://schemas.microsoft.com/office/powerpoint/2010/main" val="2018659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B884E31-2406-6642-B9E6-C75E886A1260}"/>
              </a:ext>
            </a:extLst>
          </p:cNvPr>
          <p:cNvSpPr txBox="1"/>
          <p:nvPr/>
        </p:nvSpPr>
        <p:spPr>
          <a:xfrm>
            <a:off x="481071" y="4180395"/>
            <a:ext cx="8186619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600" i="1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Été 2013</a:t>
            </a:r>
            <a:endParaRPr lang="fr-FR" sz="1800" b="1" i="1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163" y="1038011"/>
            <a:ext cx="3998400" cy="29988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4381" y="1038011"/>
            <a:ext cx="3998400" cy="29988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1837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B884E31-2406-6642-B9E6-C75E886A1260}"/>
              </a:ext>
            </a:extLst>
          </p:cNvPr>
          <p:cNvSpPr txBox="1"/>
          <p:nvPr/>
        </p:nvSpPr>
        <p:spPr>
          <a:xfrm>
            <a:off x="95447" y="942868"/>
            <a:ext cx="9144000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16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pourtant …</a:t>
            </a:r>
          </a:p>
          <a:p>
            <a:pPr algn="ctr"/>
            <a:endParaRPr lang="fr-FR" sz="1800" b="1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738" y="1275266"/>
            <a:ext cx="7076524" cy="334219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5822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15" y="952185"/>
            <a:ext cx="2658855" cy="36168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124" y="952184"/>
            <a:ext cx="2553990" cy="36168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368" y="952184"/>
            <a:ext cx="2552154" cy="361685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095674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3951</TotalTime>
  <Words>983</Words>
  <Application>Microsoft Macintosh PowerPoint</Application>
  <PresentationFormat>Affichage à l'écran (16:9)</PresentationFormat>
  <Paragraphs>102</Paragraphs>
  <Slides>26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1" baseType="lpstr">
      <vt:lpstr>Brush Script MT</vt:lpstr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sgiangreco@sunmade.fr</dc:creator>
  <cp:lastModifiedBy>sgiangreco@sunmade.fr</cp:lastModifiedBy>
  <cp:revision>63</cp:revision>
  <dcterms:created xsi:type="dcterms:W3CDTF">2019-03-26T11:40:14Z</dcterms:created>
  <dcterms:modified xsi:type="dcterms:W3CDTF">2019-07-02T12:39:59Z</dcterms:modified>
</cp:coreProperties>
</file>